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3" r:id="rId5"/>
    <p:sldId id="259" r:id="rId6"/>
    <p:sldId id="262" r:id="rId7"/>
    <p:sldId id="261" r:id="rId8"/>
    <p:sldId id="260" r:id="rId9"/>
    <p:sldId id="265" r:id="rId10"/>
    <p:sldId id="266" r:id="rId11"/>
    <p:sldId id="268" r:id="rId12"/>
    <p:sldId id="267" r:id="rId13"/>
    <p:sldId id="269" r:id="rId14"/>
    <p:sldId id="270" r:id="rId15"/>
    <p:sldId id="271" r:id="rId16"/>
    <p:sldId id="273" r:id="rId17"/>
    <p:sldId id="275" r:id="rId18"/>
    <p:sldId id="276" r:id="rId19"/>
    <p:sldId id="278" r:id="rId20"/>
    <p:sldId id="279" r:id="rId21"/>
    <p:sldId id="280" r:id="rId22"/>
    <p:sldId id="281" r:id="rId23"/>
    <p:sldId id="272" r:id="rId24"/>
    <p:sldId id="282" r:id="rId25"/>
    <p:sldId id="274" r:id="rId26"/>
    <p:sldId id="285" r:id="rId27"/>
    <p:sldId id="264" r:id="rId28"/>
    <p:sldId id="277" r:id="rId29"/>
    <p:sldId id="283" r:id="rId30"/>
    <p:sldId id="289" r:id="rId31"/>
    <p:sldId id="284" r:id="rId32"/>
    <p:sldId id="286" r:id="rId33"/>
    <p:sldId id="287" r:id="rId34"/>
    <p:sldId id="290" r:id="rId35"/>
    <p:sldId id="291" r:id="rId36"/>
    <p:sldId id="288" r:id="rId37"/>
    <p:sldId id="292" r:id="rId38"/>
    <p:sldId id="293" r:id="rId39"/>
    <p:sldId id="294" r:id="rId40"/>
    <p:sldId id="295" r:id="rId41"/>
    <p:sldId id="296" r:id="rId42"/>
    <p:sldId id="297" r:id="rId43"/>
    <p:sldId id="305" r:id="rId44"/>
    <p:sldId id="298" r:id="rId45"/>
    <p:sldId id="299" r:id="rId46"/>
    <p:sldId id="300" r:id="rId47"/>
    <p:sldId id="301" r:id="rId48"/>
    <p:sldId id="303" r:id="rId49"/>
    <p:sldId id="304" r:id="rId50"/>
    <p:sldId id="302" r:id="rId51"/>
  </p:sldIdLst>
  <p:sldSz cx="12192000" cy="6858000"/>
  <p:notesSz cx="6858000" cy="9144000"/>
  <p:defaultText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491"/>
    <p:restoredTop sz="94683"/>
  </p:normalViewPr>
  <p:slideViewPr>
    <p:cSldViewPr snapToGrid="0">
      <p:cViewPr>
        <p:scale>
          <a:sx n="114" d="100"/>
          <a:sy n="114" d="100"/>
        </p:scale>
        <p:origin x="2136"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0C3B-17E5-F150-FE44-3A1BA8410F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Z"/>
          </a:p>
        </p:txBody>
      </p:sp>
      <p:sp>
        <p:nvSpPr>
          <p:cNvPr id="3" name="Subtitle 2">
            <a:extLst>
              <a:ext uri="{FF2B5EF4-FFF2-40B4-BE49-F238E27FC236}">
                <a16:creationId xmlns:a16="http://schemas.microsoft.com/office/drawing/2014/main" id="{16A1D034-BCC2-CF7D-9C99-50A0A9FA4C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Z"/>
          </a:p>
        </p:txBody>
      </p:sp>
      <p:sp>
        <p:nvSpPr>
          <p:cNvPr id="4" name="Date Placeholder 3">
            <a:extLst>
              <a:ext uri="{FF2B5EF4-FFF2-40B4-BE49-F238E27FC236}">
                <a16:creationId xmlns:a16="http://schemas.microsoft.com/office/drawing/2014/main" id="{1D9553A5-60A1-5269-200C-01DB6A116623}"/>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0540BD50-8E90-5593-C51C-B867FF1983CA}"/>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E56EEE36-E912-0485-8528-F70C0297DE04}"/>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3756172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C4C1-1710-202B-005E-CAD06DA47F27}"/>
              </a:ext>
            </a:extLst>
          </p:cNvPr>
          <p:cNvSpPr>
            <a:spLocks noGrp="1"/>
          </p:cNvSpPr>
          <p:nvPr>
            <p:ph type="title"/>
          </p:nvPr>
        </p:nvSpPr>
        <p:spPr/>
        <p:txBody>
          <a:bodyPr/>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1DE27D68-F9B0-8DBB-E4AD-C48B44D3BE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E4D527BB-A117-3DE5-1FAB-AADD0174615E}"/>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065D9152-B266-0BF6-C3C0-19ED63F6310A}"/>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F841AB0C-CEF1-706A-58A7-47D6CAD35AEE}"/>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268672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39139-32C3-B27B-72CB-6B3DBB40F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E5C2C446-1A7E-9793-503E-7B913C8CA5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2F922A43-A1B8-5DA9-625B-C28442674234}"/>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28048820-10CF-F5AB-36B8-9B5C7658CAC4}"/>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0AFF80DA-267C-87E1-58B8-70FE607DCB83}"/>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121716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A2EA-D588-2231-4C52-68A9555CC996}"/>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4C46CB7E-CD1C-DA69-D9CB-404D6367CA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C2179461-8BCD-4689-E8B7-C479A1F3A532}"/>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8A3B4782-FDC0-1E27-CFFF-D151882B253A}"/>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418DDDBB-4E52-C24D-E40B-4337623605B9}"/>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157920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88D6-62D8-9B4A-37FC-220F08113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Z"/>
          </a:p>
        </p:txBody>
      </p:sp>
      <p:sp>
        <p:nvSpPr>
          <p:cNvPr id="3" name="Text Placeholder 2">
            <a:extLst>
              <a:ext uri="{FF2B5EF4-FFF2-40B4-BE49-F238E27FC236}">
                <a16:creationId xmlns:a16="http://schemas.microsoft.com/office/drawing/2014/main" id="{71FEF229-77C8-030F-1320-23CDCAB1E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003A3-E513-7692-B918-44A60B19F240}"/>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A2E687D3-F772-5D75-14CB-D160708CA4C4}"/>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0ADE4115-3453-1573-3506-1CF9A14CD8B1}"/>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319392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1DC11-1669-76F4-89D5-00765A91A950}"/>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DC2F9B8B-95E6-785E-99BB-CBAB058E4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Content Placeholder 3">
            <a:extLst>
              <a:ext uri="{FF2B5EF4-FFF2-40B4-BE49-F238E27FC236}">
                <a16:creationId xmlns:a16="http://schemas.microsoft.com/office/drawing/2014/main" id="{264ED2EC-91C0-2B1B-E68F-B4A31964F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Date Placeholder 4">
            <a:extLst>
              <a:ext uri="{FF2B5EF4-FFF2-40B4-BE49-F238E27FC236}">
                <a16:creationId xmlns:a16="http://schemas.microsoft.com/office/drawing/2014/main" id="{9F95392E-F393-49B8-DD85-E5E984AFC5E0}"/>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6" name="Footer Placeholder 5">
            <a:extLst>
              <a:ext uri="{FF2B5EF4-FFF2-40B4-BE49-F238E27FC236}">
                <a16:creationId xmlns:a16="http://schemas.microsoft.com/office/drawing/2014/main" id="{7218F3B7-C754-AAD3-074D-72FD8ABDD8EA}"/>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4E780AD4-59F5-83CD-06E9-A5221C35D14F}"/>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78135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86CC-66D2-F6AC-11A0-924D92E8CF2A}"/>
              </a:ext>
            </a:extLst>
          </p:cNvPr>
          <p:cNvSpPr>
            <a:spLocks noGrp="1"/>
          </p:cNvSpPr>
          <p:nvPr>
            <p:ph type="title"/>
          </p:nvPr>
        </p:nvSpPr>
        <p:spPr>
          <a:xfrm>
            <a:off x="839788" y="365125"/>
            <a:ext cx="10515600" cy="1325563"/>
          </a:xfrm>
        </p:spPr>
        <p:txBody>
          <a:bodyPr/>
          <a:lstStyle/>
          <a:p>
            <a:r>
              <a:rPr lang="en-US"/>
              <a:t>Click to edit Master title style</a:t>
            </a:r>
            <a:endParaRPr lang="en-KZ"/>
          </a:p>
        </p:txBody>
      </p:sp>
      <p:sp>
        <p:nvSpPr>
          <p:cNvPr id="3" name="Text Placeholder 2">
            <a:extLst>
              <a:ext uri="{FF2B5EF4-FFF2-40B4-BE49-F238E27FC236}">
                <a16:creationId xmlns:a16="http://schemas.microsoft.com/office/drawing/2014/main" id="{D4737FCF-E754-59E5-8265-C5165BC22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3D4690-C982-2E94-DADD-A095C285B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Text Placeholder 4">
            <a:extLst>
              <a:ext uri="{FF2B5EF4-FFF2-40B4-BE49-F238E27FC236}">
                <a16:creationId xmlns:a16="http://schemas.microsoft.com/office/drawing/2014/main" id="{5A67555B-88EF-7171-5DA2-7CB7EF6BD5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A2D47-713F-0435-75CE-170E5942E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7" name="Date Placeholder 6">
            <a:extLst>
              <a:ext uri="{FF2B5EF4-FFF2-40B4-BE49-F238E27FC236}">
                <a16:creationId xmlns:a16="http://schemas.microsoft.com/office/drawing/2014/main" id="{DCDAD96F-2289-2E9E-1B1C-A201AA77A570}"/>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8" name="Footer Placeholder 7">
            <a:extLst>
              <a:ext uri="{FF2B5EF4-FFF2-40B4-BE49-F238E27FC236}">
                <a16:creationId xmlns:a16="http://schemas.microsoft.com/office/drawing/2014/main" id="{4FCB96D2-E97A-98F7-4B88-3CB374261023}"/>
              </a:ext>
            </a:extLst>
          </p:cNvPr>
          <p:cNvSpPr>
            <a:spLocks noGrp="1"/>
          </p:cNvSpPr>
          <p:nvPr>
            <p:ph type="ftr" sz="quarter" idx="11"/>
          </p:nvPr>
        </p:nvSpPr>
        <p:spPr/>
        <p:txBody>
          <a:bodyPr/>
          <a:lstStyle/>
          <a:p>
            <a:endParaRPr lang="en-KZ"/>
          </a:p>
        </p:txBody>
      </p:sp>
      <p:sp>
        <p:nvSpPr>
          <p:cNvPr id="9" name="Slide Number Placeholder 8">
            <a:extLst>
              <a:ext uri="{FF2B5EF4-FFF2-40B4-BE49-F238E27FC236}">
                <a16:creationId xmlns:a16="http://schemas.microsoft.com/office/drawing/2014/main" id="{2A2DB03B-B682-99F3-103B-09A77367272F}"/>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80152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069-7AB6-B378-9E0D-C33DDCE3E8BF}"/>
              </a:ext>
            </a:extLst>
          </p:cNvPr>
          <p:cNvSpPr>
            <a:spLocks noGrp="1"/>
          </p:cNvSpPr>
          <p:nvPr>
            <p:ph type="title"/>
          </p:nvPr>
        </p:nvSpPr>
        <p:spPr/>
        <p:txBody>
          <a:bodyPr/>
          <a:lstStyle/>
          <a:p>
            <a:r>
              <a:rPr lang="en-US"/>
              <a:t>Click to edit Master title style</a:t>
            </a:r>
            <a:endParaRPr lang="en-KZ"/>
          </a:p>
        </p:txBody>
      </p:sp>
      <p:sp>
        <p:nvSpPr>
          <p:cNvPr id="3" name="Date Placeholder 2">
            <a:extLst>
              <a:ext uri="{FF2B5EF4-FFF2-40B4-BE49-F238E27FC236}">
                <a16:creationId xmlns:a16="http://schemas.microsoft.com/office/drawing/2014/main" id="{10F2A867-36E3-5680-FE14-94CC9CA82972}"/>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4" name="Footer Placeholder 3">
            <a:extLst>
              <a:ext uri="{FF2B5EF4-FFF2-40B4-BE49-F238E27FC236}">
                <a16:creationId xmlns:a16="http://schemas.microsoft.com/office/drawing/2014/main" id="{5CB9EDF2-BB2B-E3BD-342E-E4FE15B685D3}"/>
              </a:ext>
            </a:extLst>
          </p:cNvPr>
          <p:cNvSpPr>
            <a:spLocks noGrp="1"/>
          </p:cNvSpPr>
          <p:nvPr>
            <p:ph type="ftr" sz="quarter" idx="11"/>
          </p:nvPr>
        </p:nvSpPr>
        <p:spPr/>
        <p:txBody>
          <a:bodyPr/>
          <a:lstStyle/>
          <a:p>
            <a:endParaRPr lang="en-KZ"/>
          </a:p>
        </p:txBody>
      </p:sp>
      <p:sp>
        <p:nvSpPr>
          <p:cNvPr id="5" name="Slide Number Placeholder 4">
            <a:extLst>
              <a:ext uri="{FF2B5EF4-FFF2-40B4-BE49-F238E27FC236}">
                <a16:creationId xmlns:a16="http://schemas.microsoft.com/office/drawing/2014/main" id="{FA25C93E-33FD-1193-DD98-53D0692DF794}"/>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42808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D1C6E-16B0-54B9-FB80-D948E4D4E051}"/>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3" name="Footer Placeholder 2">
            <a:extLst>
              <a:ext uri="{FF2B5EF4-FFF2-40B4-BE49-F238E27FC236}">
                <a16:creationId xmlns:a16="http://schemas.microsoft.com/office/drawing/2014/main" id="{BFD7B34C-6DD3-808B-7ED0-70EF43AC52BB}"/>
              </a:ext>
            </a:extLst>
          </p:cNvPr>
          <p:cNvSpPr>
            <a:spLocks noGrp="1"/>
          </p:cNvSpPr>
          <p:nvPr>
            <p:ph type="ftr" sz="quarter" idx="11"/>
          </p:nvPr>
        </p:nvSpPr>
        <p:spPr/>
        <p:txBody>
          <a:bodyPr/>
          <a:lstStyle/>
          <a:p>
            <a:endParaRPr lang="en-KZ"/>
          </a:p>
        </p:txBody>
      </p:sp>
      <p:sp>
        <p:nvSpPr>
          <p:cNvPr id="4" name="Slide Number Placeholder 3">
            <a:extLst>
              <a:ext uri="{FF2B5EF4-FFF2-40B4-BE49-F238E27FC236}">
                <a16:creationId xmlns:a16="http://schemas.microsoft.com/office/drawing/2014/main" id="{40792899-150E-FCE1-A381-D4C93B65DBE0}"/>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361747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AD33-0BE7-65C0-97CF-4BB219492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Content Placeholder 2">
            <a:extLst>
              <a:ext uri="{FF2B5EF4-FFF2-40B4-BE49-F238E27FC236}">
                <a16:creationId xmlns:a16="http://schemas.microsoft.com/office/drawing/2014/main" id="{78E33D33-2008-12DA-C12B-5AF605566A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Text Placeholder 3">
            <a:extLst>
              <a:ext uri="{FF2B5EF4-FFF2-40B4-BE49-F238E27FC236}">
                <a16:creationId xmlns:a16="http://schemas.microsoft.com/office/drawing/2014/main" id="{5A884C1D-E3A3-89B2-8F36-6D66B14E88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1C4A4-2131-8D15-90B3-370437FC2153}"/>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6" name="Footer Placeholder 5">
            <a:extLst>
              <a:ext uri="{FF2B5EF4-FFF2-40B4-BE49-F238E27FC236}">
                <a16:creationId xmlns:a16="http://schemas.microsoft.com/office/drawing/2014/main" id="{F30BF019-001A-5150-5CFD-AB3EF0FCE318}"/>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87735073-86E6-DDB8-27A7-8A6357041913}"/>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421115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A0E5-4D9B-CB5F-2D07-E7BEB537B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Picture Placeholder 2">
            <a:extLst>
              <a:ext uri="{FF2B5EF4-FFF2-40B4-BE49-F238E27FC236}">
                <a16:creationId xmlns:a16="http://schemas.microsoft.com/office/drawing/2014/main" id="{118EC6A5-C30A-1FA7-F1A0-E288A46A0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Z"/>
          </a:p>
        </p:txBody>
      </p:sp>
      <p:sp>
        <p:nvSpPr>
          <p:cNvPr id="4" name="Text Placeholder 3">
            <a:extLst>
              <a:ext uri="{FF2B5EF4-FFF2-40B4-BE49-F238E27FC236}">
                <a16:creationId xmlns:a16="http://schemas.microsoft.com/office/drawing/2014/main" id="{31F71132-D5B1-EECE-959E-0916430EC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B5352-1129-6222-7CC0-F9486D96E709}"/>
              </a:ext>
            </a:extLst>
          </p:cNvPr>
          <p:cNvSpPr>
            <a:spLocks noGrp="1"/>
          </p:cNvSpPr>
          <p:nvPr>
            <p:ph type="dt" sz="half" idx="10"/>
          </p:nvPr>
        </p:nvSpPr>
        <p:spPr/>
        <p:txBody>
          <a:bodyPr/>
          <a:lstStyle/>
          <a:p>
            <a:fld id="{5178F538-40D2-984F-8C9B-B9FA65171E3A}" type="datetimeFigureOut">
              <a:rPr lang="en-KZ" smtClean="0"/>
              <a:t>19.04.2023</a:t>
            </a:fld>
            <a:endParaRPr lang="en-KZ"/>
          </a:p>
        </p:txBody>
      </p:sp>
      <p:sp>
        <p:nvSpPr>
          <p:cNvPr id="6" name="Footer Placeholder 5">
            <a:extLst>
              <a:ext uri="{FF2B5EF4-FFF2-40B4-BE49-F238E27FC236}">
                <a16:creationId xmlns:a16="http://schemas.microsoft.com/office/drawing/2014/main" id="{3BCBBDC2-E8BC-A4C0-7D5C-2F070438A214}"/>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FB864A75-D47F-50C1-7F3C-9233A3BB68F4}"/>
              </a:ext>
            </a:extLst>
          </p:cNvPr>
          <p:cNvSpPr>
            <a:spLocks noGrp="1"/>
          </p:cNvSpPr>
          <p:nvPr>
            <p:ph type="sldNum" sz="quarter" idx="12"/>
          </p:nvPr>
        </p:nvSpPr>
        <p:spPr/>
        <p:txBody>
          <a:bodyPr/>
          <a:lstStyle/>
          <a:p>
            <a:fld id="{D6E1BF8A-5748-7B4A-B19E-9413B5850521}" type="slidenum">
              <a:rPr lang="en-KZ" smtClean="0"/>
              <a:t>‹#›</a:t>
            </a:fld>
            <a:endParaRPr lang="en-KZ"/>
          </a:p>
        </p:txBody>
      </p:sp>
    </p:spTree>
    <p:extLst>
      <p:ext uri="{BB962C8B-B14F-4D97-AF65-F5344CB8AC3E}">
        <p14:creationId xmlns:p14="http://schemas.microsoft.com/office/powerpoint/2010/main" val="14915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C9DF9A-E86E-78D6-4ABA-52B0C3C95C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Z"/>
          </a:p>
        </p:txBody>
      </p:sp>
      <p:sp>
        <p:nvSpPr>
          <p:cNvPr id="3" name="Text Placeholder 2">
            <a:extLst>
              <a:ext uri="{FF2B5EF4-FFF2-40B4-BE49-F238E27FC236}">
                <a16:creationId xmlns:a16="http://schemas.microsoft.com/office/drawing/2014/main" id="{F6BEF291-ED5F-E179-656D-A7EC39332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B6099ED9-4D2C-BC8A-A5D5-F33849CAA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8F538-40D2-984F-8C9B-B9FA65171E3A}" type="datetimeFigureOut">
              <a:rPr lang="en-KZ" smtClean="0"/>
              <a:t>19.04.2023</a:t>
            </a:fld>
            <a:endParaRPr lang="en-KZ"/>
          </a:p>
        </p:txBody>
      </p:sp>
      <p:sp>
        <p:nvSpPr>
          <p:cNvPr id="5" name="Footer Placeholder 4">
            <a:extLst>
              <a:ext uri="{FF2B5EF4-FFF2-40B4-BE49-F238E27FC236}">
                <a16:creationId xmlns:a16="http://schemas.microsoft.com/office/drawing/2014/main" id="{C5D7103B-7E6D-83C4-91BE-134712F432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Z"/>
          </a:p>
        </p:txBody>
      </p:sp>
      <p:sp>
        <p:nvSpPr>
          <p:cNvPr id="6" name="Slide Number Placeholder 5">
            <a:extLst>
              <a:ext uri="{FF2B5EF4-FFF2-40B4-BE49-F238E27FC236}">
                <a16:creationId xmlns:a16="http://schemas.microsoft.com/office/drawing/2014/main" id="{1AC0A0B4-50C6-82FA-A621-31F1609F61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1BF8A-5748-7B4A-B19E-9413B5850521}" type="slidenum">
              <a:rPr lang="en-KZ" smtClean="0"/>
              <a:t>‹#›</a:t>
            </a:fld>
            <a:endParaRPr lang="en-KZ"/>
          </a:p>
        </p:txBody>
      </p:sp>
    </p:spTree>
    <p:extLst>
      <p:ext uri="{BB962C8B-B14F-4D97-AF65-F5344CB8AC3E}">
        <p14:creationId xmlns:p14="http://schemas.microsoft.com/office/powerpoint/2010/main" val="1254717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habr.com/ru/articles/32015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rive.google.com/drive/folders/19xCldbBBxHMLbU1dHq1O_eExd6Q51pW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1FE7-FEA2-A558-BE65-0DB4528021D0}"/>
              </a:ext>
            </a:extLst>
          </p:cNvPr>
          <p:cNvSpPr>
            <a:spLocks noGrp="1"/>
          </p:cNvSpPr>
          <p:nvPr>
            <p:ph type="ctrTitle"/>
          </p:nvPr>
        </p:nvSpPr>
        <p:spPr>
          <a:xfrm>
            <a:off x="1524000" y="2235200"/>
            <a:ext cx="9144000" cy="2387600"/>
          </a:xfrm>
        </p:spPr>
        <p:txBody>
          <a:bodyPr>
            <a:normAutofit fontScale="90000"/>
          </a:bodyPr>
          <a:lstStyle/>
          <a:p>
            <a:br>
              <a:rPr lang="en-US" dirty="0"/>
            </a:br>
            <a:r>
              <a:rPr lang="ru-RU" dirty="0"/>
              <a:t>Многопоточность </a:t>
            </a:r>
            <a:r>
              <a:rPr lang="en-US" dirty="0"/>
              <a:t>&amp;&amp;</a:t>
            </a:r>
            <a:br>
              <a:rPr lang="en-US" dirty="0"/>
            </a:br>
            <a:r>
              <a:rPr lang="ru-RU" dirty="0"/>
              <a:t>Особенности </a:t>
            </a:r>
            <a:r>
              <a:rPr lang="ru-RU" dirty="0" err="1"/>
              <a:t>кодинга</a:t>
            </a:r>
            <a:r>
              <a:rPr lang="ru-RU" dirty="0"/>
              <a:t> в </a:t>
            </a:r>
            <a:r>
              <a:rPr lang="en-US" dirty="0"/>
              <a:t>One Technologies </a:t>
            </a:r>
            <a:br>
              <a:rPr lang="en-US" dirty="0"/>
            </a:br>
            <a:endParaRPr lang="en-KZ" dirty="0"/>
          </a:p>
        </p:txBody>
      </p:sp>
    </p:spTree>
    <p:extLst>
      <p:ext uri="{BB962C8B-B14F-4D97-AF65-F5344CB8AC3E}">
        <p14:creationId xmlns:p14="http://schemas.microsoft.com/office/powerpoint/2010/main" val="118349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107A3-AF0D-92D9-C0FC-F0FD85D5395C}"/>
              </a:ext>
            </a:extLst>
          </p:cNvPr>
          <p:cNvSpPr>
            <a:spLocks noGrp="1"/>
          </p:cNvSpPr>
          <p:nvPr>
            <p:ph idx="1"/>
          </p:nvPr>
        </p:nvSpPr>
        <p:spPr/>
        <p:txBody>
          <a:bodyPr/>
          <a:lstStyle/>
          <a:p>
            <a:r>
              <a:rPr lang="ru-RU" b="1" dirty="0"/>
              <a:t>Многопоточность в </a:t>
            </a:r>
            <a:r>
              <a:rPr lang="en-US" b="1" dirty="0"/>
              <a:t>iOS </a:t>
            </a:r>
            <a:r>
              <a:rPr lang="en-US" dirty="0"/>
              <a:t>- </a:t>
            </a:r>
            <a:r>
              <a:rPr lang="ru-RU" dirty="0"/>
              <a:t>это прежде всего очереди (</a:t>
            </a:r>
            <a:r>
              <a:rPr lang="en-US" dirty="0"/>
              <a:t>queues).</a:t>
            </a:r>
            <a:r>
              <a:rPr lang="ru-RU" dirty="0"/>
              <a:t>(</a:t>
            </a:r>
            <a:r>
              <a:rPr lang="en-US" i="1" dirty="0"/>
              <a:t>CS193P Stanford Fall2017 iOS 11 Swift 4</a:t>
            </a:r>
            <a:r>
              <a:rPr lang="ru-RU" dirty="0"/>
              <a:t>)</a:t>
            </a:r>
            <a:endParaRPr lang="en-KZ" dirty="0"/>
          </a:p>
        </p:txBody>
      </p:sp>
    </p:spTree>
    <p:extLst>
      <p:ext uri="{BB962C8B-B14F-4D97-AF65-F5344CB8AC3E}">
        <p14:creationId xmlns:p14="http://schemas.microsoft.com/office/powerpoint/2010/main" val="299185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1122F9D6-3D27-20DA-F52A-1A042E499F51}"/>
              </a:ext>
            </a:extLst>
          </p:cNvPr>
          <p:cNvPicPr>
            <a:picLocks noGrp="1" noChangeAspect="1"/>
          </p:cNvPicPr>
          <p:nvPr>
            <p:ph idx="1"/>
          </p:nvPr>
        </p:nvPicPr>
        <p:blipFill>
          <a:blip r:embed="rId2"/>
          <a:stretch>
            <a:fillRect/>
          </a:stretch>
        </p:blipFill>
        <p:spPr>
          <a:xfrm>
            <a:off x="1143938" y="643466"/>
            <a:ext cx="9904123" cy="5571067"/>
          </a:xfrm>
          <a:prstGeom prst="rect">
            <a:avLst/>
          </a:prstGeom>
        </p:spPr>
      </p:pic>
    </p:spTree>
    <p:extLst>
      <p:ext uri="{BB962C8B-B14F-4D97-AF65-F5344CB8AC3E}">
        <p14:creationId xmlns:p14="http://schemas.microsoft.com/office/powerpoint/2010/main" val="305848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F98D9-DE28-39D3-5890-AFDAD498AC0D}"/>
              </a:ext>
            </a:extLst>
          </p:cNvPr>
          <p:cNvSpPr>
            <a:spLocks noGrp="1"/>
          </p:cNvSpPr>
          <p:nvPr>
            <p:ph idx="1"/>
          </p:nvPr>
        </p:nvSpPr>
        <p:spPr>
          <a:xfrm>
            <a:off x="477982" y="748145"/>
            <a:ext cx="10875818" cy="5428818"/>
          </a:xfrm>
        </p:spPr>
        <p:txBody>
          <a:bodyPr>
            <a:normAutofit fontScale="92500" lnSpcReduction="10000"/>
          </a:bodyPr>
          <a:lstStyle/>
          <a:p>
            <a:r>
              <a:rPr lang="ru-RU" dirty="0"/>
              <a:t>Я использую слово “</a:t>
            </a:r>
            <a:r>
              <a:rPr lang="en-US" dirty="0"/>
              <a:t>queue” (</a:t>
            </a:r>
            <a:r>
              <a:rPr lang="ru-RU" dirty="0"/>
              <a:t>очередь) в том смысле, что когда вы идете в кинотеатр посмотреть фильм, то вы говорите, что вы стояли в очереди (американский вариант - </a:t>
            </a:r>
            <a:r>
              <a:rPr lang="en-US" dirty="0"/>
              <a:t>line), </a:t>
            </a:r>
            <a:r>
              <a:rPr lang="ru-RU" dirty="0"/>
              <a:t>чтобы посмотреть фильм. Вот что означает очередь </a:t>
            </a:r>
            <a:r>
              <a:rPr lang="en-US" dirty="0"/>
              <a:t>queue, </a:t>
            </a:r>
            <a:r>
              <a:rPr lang="ru-RU" dirty="0"/>
              <a:t>это очередь </a:t>
            </a:r>
            <a:r>
              <a:rPr lang="en-US" dirty="0"/>
              <a:t>line. </a:t>
            </a:r>
            <a:r>
              <a:rPr lang="ru-RU" dirty="0"/>
              <a:t>Вместо людей, ожидающих просмотра фильма, мы размещаем в очередях </a:t>
            </a:r>
            <a:r>
              <a:rPr lang="en-US" dirty="0"/>
              <a:t>queues </a:t>
            </a:r>
            <a:r>
              <a:rPr lang="ru-RU" dirty="0"/>
              <a:t>многопоточности </a:t>
            </a:r>
            <a:r>
              <a:rPr lang="en-US" dirty="0"/>
              <a:t>iOS </a:t>
            </a:r>
            <a:r>
              <a:rPr lang="ru-RU" dirty="0"/>
              <a:t>блоки кода, почти всегда это замыкания (</a:t>
            </a:r>
            <a:r>
              <a:rPr lang="en-US" dirty="0"/>
              <a:t>closures). </a:t>
            </a:r>
            <a:r>
              <a:rPr lang="ru-RU" dirty="0"/>
              <a:t>Мы ставим замыкания (</a:t>
            </a:r>
            <a:r>
              <a:rPr lang="en-US" dirty="0"/>
              <a:t>closures) </a:t>
            </a:r>
            <a:r>
              <a:rPr lang="ru-RU" dirty="0"/>
              <a:t>в различного рода очереди </a:t>
            </a:r>
            <a:r>
              <a:rPr lang="en-US" dirty="0"/>
              <a:t>queues. </a:t>
            </a:r>
            <a:r>
              <a:rPr lang="ru-RU" dirty="0"/>
              <a:t>Затем появляется система </a:t>
            </a:r>
            <a:r>
              <a:rPr lang="en-US" dirty="0"/>
              <a:t>iOS, </a:t>
            </a:r>
            <a:r>
              <a:rPr lang="ru-RU" dirty="0"/>
              <a:t>у нее есть потоки (</a:t>
            </a:r>
            <a:r>
              <a:rPr lang="en-US" dirty="0"/>
              <a:t>threads). </a:t>
            </a:r>
            <a:r>
              <a:rPr lang="ru-RU" dirty="0"/>
              <a:t>Потоки (</a:t>
            </a:r>
            <a:r>
              <a:rPr lang="en-US" dirty="0"/>
              <a:t>threads) - </a:t>
            </a:r>
            <a:r>
              <a:rPr lang="ru-RU" dirty="0"/>
              <a:t>это потоки выполнения (</a:t>
            </a:r>
            <a:r>
              <a:rPr lang="en-US" dirty="0"/>
              <a:t>execution) </a:t>
            </a:r>
            <a:r>
              <a:rPr lang="ru-RU" dirty="0"/>
              <a:t>кода. Они предоставляют возможность запуска кода. Система может запускать их “как бы” параллельно. На самом деле я думаю, если у меня многопроцессорная система или многоядерный процессор, то система может действительно запускать замыкания параллельно. Но даже если у вас одноядерный процессор и физически единственный поток выполнения, операционная система </a:t>
            </a:r>
            <a:r>
              <a:rPr lang="en-US" dirty="0"/>
              <a:t>iOS </a:t>
            </a:r>
            <a:r>
              <a:rPr lang="ru-RU" dirty="0"/>
              <a:t>знает, как разделить время на крошечные кусочки между всеми этими потоками выполнения.</a:t>
            </a:r>
            <a:endParaRPr lang="en-KZ" dirty="0"/>
          </a:p>
        </p:txBody>
      </p:sp>
    </p:spTree>
    <p:extLst>
      <p:ext uri="{BB962C8B-B14F-4D97-AF65-F5344CB8AC3E}">
        <p14:creationId xmlns:p14="http://schemas.microsoft.com/office/powerpoint/2010/main" val="218371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507B-6E62-EED9-AE65-A4E10661F2D6}"/>
              </a:ext>
            </a:extLst>
          </p:cNvPr>
          <p:cNvSpPr>
            <a:spLocks noGrp="1"/>
          </p:cNvSpPr>
          <p:nvPr>
            <p:ph type="title"/>
          </p:nvPr>
        </p:nvSpPr>
        <p:spPr/>
        <p:txBody>
          <a:bodyPr/>
          <a:lstStyle/>
          <a:p>
            <a:r>
              <a:rPr lang="ru-RU" dirty="0"/>
              <a:t>Очереди</a:t>
            </a:r>
            <a:endParaRPr lang="en-KZ" dirty="0"/>
          </a:p>
        </p:txBody>
      </p:sp>
      <p:sp>
        <p:nvSpPr>
          <p:cNvPr id="3" name="Content Placeholder 2">
            <a:extLst>
              <a:ext uri="{FF2B5EF4-FFF2-40B4-BE49-F238E27FC236}">
                <a16:creationId xmlns:a16="http://schemas.microsoft.com/office/drawing/2014/main" id="{ADCA9F91-0655-8A44-D668-68071F5707F4}"/>
              </a:ext>
            </a:extLst>
          </p:cNvPr>
          <p:cNvSpPr>
            <a:spLocks noGrp="1"/>
          </p:cNvSpPr>
          <p:nvPr>
            <p:ph idx="1"/>
          </p:nvPr>
        </p:nvSpPr>
        <p:spPr/>
        <p:txBody>
          <a:bodyPr>
            <a:normAutofit/>
          </a:bodyPr>
          <a:lstStyle/>
          <a:p>
            <a:pPr marL="0" indent="0">
              <a:buNone/>
            </a:pPr>
            <a:r>
              <a:rPr lang="ru-RU" sz="3600" dirty="0"/>
              <a:t>Виды</a:t>
            </a:r>
            <a:r>
              <a:rPr lang="en-US" sz="3600" dirty="0"/>
              <a:t>:</a:t>
            </a:r>
          </a:p>
          <a:p>
            <a:r>
              <a:rPr lang="en-US" sz="3600" dirty="0"/>
              <a:t>Serial</a:t>
            </a:r>
          </a:p>
          <a:p>
            <a:r>
              <a:rPr lang="en-US" sz="3600" dirty="0"/>
              <a:t>Concurrent</a:t>
            </a:r>
          </a:p>
          <a:p>
            <a:pPr marL="0" indent="0">
              <a:buNone/>
            </a:pPr>
            <a:r>
              <a:rPr lang="ru-RU" sz="3600" dirty="0"/>
              <a:t>Принцип</a:t>
            </a:r>
            <a:r>
              <a:rPr lang="en-US" sz="3600" dirty="0"/>
              <a:t>:</a:t>
            </a:r>
          </a:p>
          <a:p>
            <a:r>
              <a:rPr lang="en-US" sz="3600" dirty="0"/>
              <a:t>FIFO</a:t>
            </a:r>
          </a:p>
          <a:p>
            <a:pPr marL="0" indent="0">
              <a:buNone/>
            </a:pPr>
            <a:r>
              <a:rPr lang="en-US" sz="3600" dirty="0"/>
              <a:t>Async/ sync</a:t>
            </a:r>
          </a:p>
          <a:p>
            <a:pPr marL="0" indent="0">
              <a:buNone/>
            </a:pPr>
            <a:endParaRPr lang="en-US" sz="3600" dirty="0"/>
          </a:p>
        </p:txBody>
      </p:sp>
    </p:spTree>
    <p:extLst>
      <p:ext uri="{BB962C8B-B14F-4D97-AF65-F5344CB8AC3E}">
        <p14:creationId xmlns:p14="http://schemas.microsoft.com/office/powerpoint/2010/main" val="316625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Chart&#10;&#10;Description automatically generated">
            <a:extLst>
              <a:ext uri="{FF2B5EF4-FFF2-40B4-BE49-F238E27FC236}">
                <a16:creationId xmlns:a16="http://schemas.microsoft.com/office/drawing/2014/main" id="{3F09515C-062F-B415-7277-833136967957}"/>
              </a:ext>
            </a:extLst>
          </p:cNvPr>
          <p:cNvPicPr>
            <a:picLocks noGrp="1" noChangeAspect="1"/>
          </p:cNvPicPr>
          <p:nvPr>
            <p:ph idx="1"/>
          </p:nvPr>
        </p:nvPicPr>
        <p:blipFill>
          <a:blip r:embed="rId2"/>
          <a:stretch>
            <a:fillRect/>
          </a:stretch>
        </p:blipFill>
        <p:spPr>
          <a:xfrm>
            <a:off x="643467" y="907204"/>
            <a:ext cx="10905066" cy="5043590"/>
          </a:xfrm>
          <a:prstGeom prst="rect">
            <a:avLst/>
          </a:prstGeom>
        </p:spPr>
      </p:pic>
    </p:spTree>
    <p:extLst>
      <p:ext uri="{BB962C8B-B14F-4D97-AF65-F5344CB8AC3E}">
        <p14:creationId xmlns:p14="http://schemas.microsoft.com/office/powerpoint/2010/main" val="155627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graphical user interface&#10;&#10;Description automatically generated">
            <a:extLst>
              <a:ext uri="{FF2B5EF4-FFF2-40B4-BE49-F238E27FC236}">
                <a16:creationId xmlns:a16="http://schemas.microsoft.com/office/drawing/2014/main" id="{589EF69A-2329-3626-E966-AF0CF106A0D1}"/>
              </a:ext>
            </a:extLst>
          </p:cNvPr>
          <p:cNvPicPr>
            <a:picLocks noGrp="1" noChangeAspect="1"/>
          </p:cNvPicPr>
          <p:nvPr>
            <p:ph idx="1"/>
          </p:nvPr>
        </p:nvPicPr>
        <p:blipFill>
          <a:blip r:embed="rId2"/>
          <a:stretch>
            <a:fillRect/>
          </a:stretch>
        </p:blipFill>
        <p:spPr>
          <a:xfrm>
            <a:off x="643467" y="920835"/>
            <a:ext cx="10905066" cy="5016329"/>
          </a:xfrm>
          <a:prstGeom prst="rect">
            <a:avLst/>
          </a:prstGeom>
        </p:spPr>
      </p:pic>
    </p:spTree>
    <p:extLst>
      <p:ext uri="{BB962C8B-B14F-4D97-AF65-F5344CB8AC3E}">
        <p14:creationId xmlns:p14="http://schemas.microsoft.com/office/powerpoint/2010/main" val="2160011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4F99-4A2C-5CF6-5087-A8AE99D61904}"/>
              </a:ext>
            </a:extLst>
          </p:cNvPr>
          <p:cNvSpPr>
            <a:spLocks noGrp="1"/>
          </p:cNvSpPr>
          <p:nvPr>
            <p:ph type="title"/>
          </p:nvPr>
        </p:nvSpPr>
        <p:spPr>
          <a:xfrm>
            <a:off x="838200" y="372052"/>
            <a:ext cx="10515600" cy="1325563"/>
          </a:xfrm>
        </p:spPr>
        <p:txBody>
          <a:bodyPr/>
          <a:lstStyle/>
          <a:p>
            <a:r>
              <a:rPr lang="en-KZ" dirty="0"/>
              <a:t>GCD</a:t>
            </a:r>
          </a:p>
        </p:txBody>
      </p:sp>
      <p:sp>
        <p:nvSpPr>
          <p:cNvPr id="3" name="Content Placeholder 2">
            <a:extLst>
              <a:ext uri="{FF2B5EF4-FFF2-40B4-BE49-F238E27FC236}">
                <a16:creationId xmlns:a16="http://schemas.microsoft.com/office/drawing/2014/main" id="{22D04442-16FC-744D-0191-6B893501BE99}"/>
              </a:ext>
            </a:extLst>
          </p:cNvPr>
          <p:cNvSpPr>
            <a:spLocks noGrp="1"/>
          </p:cNvSpPr>
          <p:nvPr>
            <p:ph idx="1"/>
          </p:nvPr>
        </p:nvSpPr>
        <p:spPr/>
        <p:txBody>
          <a:bodyPr/>
          <a:lstStyle/>
          <a:p>
            <a:r>
              <a:rPr lang="en-US" b="0" i="0" dirty="0">
                <a:solidFill>
                  <a:srgbClr val="374151"/>
                </a:solidFill>
                <a:effectLst/>
                <a:latin typeface="Söhne"/>
              </a:rPr>
              <a:t>Grand Central Dispatch (GCD) - </a:t>
            </a:r>
            <a:r>
              <a:rPr lang="ru-RU" b="0" i="0" dirty="0">
                <a:solidFill>
                  <a:srgbClr val="374151"/>
                </a:solidFill>
                <a:effectLst/>
                <a:latin typeface="Söhne"/>
              </a:rPr>
              <a:t>это технология, которая предоставляет простой и эффективный способ управления потоками в </a:t>
            </a:r>
            <a:r>
              <a:rPr lang="en-US" b="0" i="0" dirty="0">
                <a:solidFill>
                  <a:srgbClr val="374151"/>
                </a:solidFill>
                <a:effectLst/>
                <a:latin typeface="Söhne"/>
              </a:rPr>
              <a:t>iOS. </a:t>
            </a:r>
            <a:r>
              <a:rPr lang="ru-RU" b="0" i="0" dirty="0">
                <a:solidFill>
                  <a:srgbClr val="374151"/>
                </a:solidFill>
                <a:effectLst/>
                <a:latin typeface="Söhne"/>
              </a:rPr>
              <a:t>Она основана на понятии очередей (</a:t>
            </a:r>
            <a:r>
              <a:rPr lang="en-US" b="0" i="0" dirty="0">
                <a:solidFill>
                  <a:srgbClr val="374151"/>
                </a:solidFill>
                <a:effectLst/>
                <a:latin typeface="Söhne"/>
              </a:rPr>
              <a:t>queues), </a:t>
            </a:r>
            <a:r>
              <a:rPr lang="ru-RU" b="0" i="0" dirty="0">
                <a:solidFill>
                  <a:srgbClr val="374151"/>
                </a:solidFill>
                <a:effectLst/>
                <a:latin typeface="Söhne"/>
              </a:rPr>
              <a:t>которые представляют собой стек задач, которые должны быть выполнены. Очереди могут быть серийными (задачи выполняются последовательно) или параллельными (задачи выполняются одновременно). </a:t>
            </a:r>
            <a:r>
              <a:rPr lang="en-US" b="0" i="0" dirty="0">
                <a:solidFill>
                  <a:srgbClr val="374151"/>
                </a:solidFill>
                <a:effectLst/>
                <a:latin typeface="Söhne"/>
              </a:rPr>
              <a:t>GCD </a:t>
            </a:r>
            <a:r>
              <a:rPr lang="ru-RU" b="0" i="0" dirty="0">
                <a:solidFill>
                  <a:srgbClr val="374151"/>
                </a:solidFill>
                <a:effectLst/>
                <a:latin typeface="Söhne"/>
              </a:rPr>
              <a:t>автоматически управляет потоками и выбирает оптимальный способ выполнения задач.</a:t>
            </a:r>
            <a:endParaRPr lang="en-KZ" dirty="0"/>
          </a:p>
        </p:txBody>
      </p:sp>
    </p:spTree>
    <p:extLst>
      <p:ext uri="{BB962C8B-B14F-4D97-AF65-F5344CB8AC3E}">
        <p14:creationId xmlns:p14="http://schemas.microsoft.com/office/powerpoint/2010/main" val="3578385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8774B0D-E95E-A06B-54C2-7A4EB3A1A444}"/>
              </a:ext>
            </a:extLst>
          </p:cNvPr>
          <p:cNvSpPr>
            <a:spLocks noGrp="1"/>
          </p:cNvSpPr>
          <p:nvPr>
            <p:ph type="title"/>
          </p:nvPr>
        </p:nvSpPr>
        <p:spPr>
          <a:xfrm>
            <a:off x="838200" y="365125"/>
            <a:ext cx="10515600" cy="1325563"/>
          </a:xfrm>
        </p:spPr>
        <p:txBody>
          <a:bodyPr/>
          <a:lstStyle/>
          <a:p>
            <a:r>
              <a:rPr lang="en-KZ" dirty="0"/>
              <a:t>Dispatch queue</a:t>
            </a:r>
          </a:p>
        </p:txBody>
      </p:sp>
      <p:sp>
        <p:nvSpPr>
          <p:cNvPr id="12" name="Content Placeholder 11">
            <a:extLst>
              <a:ext uri="{FF2B5EF4-FFF2-40B4-BE49-F238E27FC236}">
                <a16:creationId xmlns:a16="http://schemas.microsoft.com/office/drawing/2014/main" id="{FCE2438F-E193-D3C1-2A2E-F846CADBA385}"/>
              </a:ext>
            </a:extLst>
          </p:cNvPr>
          <p:cNvSpPr>
            <a:spLocks noGrp="1"/>
          </p:cNvSpPr>
          <p:nvPr>
            <p:ph idx="1"/>
          </p:nvPr>
        </p:nvSpPr>
        <p:spPr/>
        <p:txBody>
          <a:bodyPr/>
          <a:lstStyle/>
          <a:p>
            <a:r>
              <a:rPr lang="en-US" dirty="0" err="1"/>
              <a:t>mainQueue</a:t>
            </a:r>
            <a:r>
              <a:rPr lang="en-US" dirty="0"/>
              <a:t>(serial)</a:t>
            </a:r>
            <a:endParaRPr lang="ru-RU" dirty="0"/>
          </a:p>
          <a:p>
            <a:r>
              <a:rPr lang="en-US" dirty="0"/>
              <a:t>Global queue(concurrent)</a:t>
            </a:r>
          </a:p>
          <a:p>
            <a:r>
              <a:rPr lang="en-US" dirty="0"/>
              <a:t>Custom(</a:t>
            </a:r>
            <a:r>
              <a:rPr lang="ru-RU" dirty="0"/>
              <a:t>Свои)</a:t>
            </a:r>
            <a:br>
              <a:rPr lang="en-US" dirty="0"/>
            </a:br>
            <a:endParaRPr lang="ru-RU" dirty="0"/>
          </a:p>
          <a:p>
            <a:pPr marL="0" indent="0">
              <a:buNone/>
            </a:pPr>
            <a:r>
              <a:rPr lang="en-US" dirty="0"/>
              <a:t>let </a:t>
            </a:r>
            <a:r>
              <a:rPr lang="en-US" dirty="0" err="1"/>
              <a:t>serialQueue</a:t>
            </a:r>
            <a:r>
              <a:rPr lang="en-US" dirty="0"/>
              <a:t> = </a:t>
            </a:r>
            <a:r>
              <a:rPr lang="en-US" dirty="0" err="1"/>
              <a:t>DispatchQueue</a:t>
            </a:r>
            <a:r>
              <a:rPr lang="en-US" dirty="0"/>
              <a:t> (label: “</a:t>
            </a:r>
            <a:r>
              <a:rPr lang="en-US" dirty="0" err="1"/>
              <a:t>MySerialQ</a:t>
            </a:r>
            <a:r>
              <a:rPr lang="en-US" dirty="0"/>
              <a:t>”)</a:t>
            </a:r>
          </a:p>
          <a:p>
            <a:pPr marL="0" indent="0">
              <a:buNone/>
            </a:pPr>
            <a:r>
              <a:rPr lang="en-US" dirty="0"/>
              <a:t>let </a:t>
            </a:r>
            <a:r>
              <a:rPr lang="en-US" dirty="0" err="1"/>
              <a:t>concurrentQueue</a:t>
            </a:r>
            <a:r>
              <a:rPr lang="en-US" dirty="0"/>
              <a:t> = </a:t>
            </a:r>
            <a:r>
              <a:rPr lang="en-US" dirty="0" err="1"/>
              <a:t>DispatchQueue</a:t>
            </a:r>
            <a:r>
              <a:rPr lang="en-US" dirty="0"/>
              <a:t> (label: “</a:t>
            </a:r>
            <a:r>
              <a:rPr lang="en-US" dirty="0" err="1"/>
              <a:t>MyConcurrentQ</a:t>
            </a:r>
            <a:r>
              <a:rPr lang="en-US" dirty="0"/>
              <a:t>”, attributes: .concurrent)</a:t>
            </a:r>
            <a:endParaRPr lang="en-KZ" dirty="0"/>
          </a:p>
        </p:txBody>
      </p:sp>
    </p:spTree>
    <p:extLst>
      <p:ext uri="{BB962C8B-B14F-4D97-AF65-F5344CB8AC3E}">
        <p14:creationId xmlns:p14="http://schemas.microsoft.com/office/powerpoint/2010/main" val="93740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1038-09C3-33D9-1036-BFCEBA2EDBCB}"/>
              </a:ext>
            </a:extLst>
          </p:cNvPr>
          <p:cNvSpPr>
            <a:spLocks noGrp="1"/>
          </p:cNvSpPr>
          <p:nvPr>
            <p:ph type="title"/>
          </p:nvPr>
        </p:nvSpPr>
        <p:spPr/>
        <p:txBody>
          <a:bodyPr/>
          <a:lstStyle/>
          <a:p>
            <a:r>
              <a:rPr lang="en-US" dirty="0"/>
              <a:t>global queues </a:t>
            </a:r>
            <a:endParaRPr lang="en-KZ" dirty="0"/>
          </a:p>
        </p:txBody>
      </p:sp>
      <p:sp>
        <p:nvSpPr>
          <p:cNvPr id="3" name="Content Placeholder 2">
            <a:extLst>
              <a:ext uri="{FF2B5EF4-FFF2-40B4-BE49-F238E27FC236}">
                <a16:creationId xmlns:a16="http://schemas.microsoft.com/office/drawing/2014/main" id="{8B531786-E7B4-56CA-CC5D-2F874FC1241F}"/>
              </a:ext>
            </a:extLst>
          </p:cNvPr>
          <p:cNvSpPr>
            <a:spLocks noGrp="1"/>
          </p:cNvSpPr>
          <p:nvPr>
            <p:ph idx="1"/>
          </p:nvPr>
        </p:nvSpPr>
        <p:spPr/>
        <p:txBody>
          <a:bodyPr>
            <a:normAutofit/>
          </a:bodyPr>
          <a:lstStyle/>
          <a:p>
            <a:r>
              <a:rPr lang="en-US" dirty="0"/>
              <a:t>Quality of Service</a:t>
            </a:r>
          </a:p>
          <a:p>
            <a:endParaRPr lang="en-US" dirty="0"/>
          </a:p>
          <a:p>
            <a:r>
              <a:rPr lang="en-US" dirty="0"/>
              <a:t>4 types</a:t>
            </a:r>
          </a:p>
          <a:p>
            <a:pPr>
              <a:buFontTx/>
              <a:buChar char="-"/>
            </a:pPr>
            <a:r>
              <a:rPr lang="en-US" dirty="0" err="1"/>
              <a:t>DispatchQoS.userInteractive</a:t>
            </a:r>
            <a:r>
              <a:rPr lang="en-US" dirty="0"/>
              <a:t>. </a:t>
            </a:r>
          </a:p>
          <a:p>
            <a:pPr>
              <a:buFontTx/>
              <a:buChar char="-"/>
            </a:pPr>
            <a:r>
              <a:rPr lang="en-US" dirty="0" err="1"/>
              <a:t>DispatchQoS.userInitiated</a:t>
            </a:r>
            <a:endParaRPr lang="ru-RU" dirty="0"/>
          </a:p>
          <a:p>
            <a:pPr>
              <a:buFontTx/>
              <a:buChar char="-"/>
            </a:pPr>
            <a:r>
              <a:rPr lang="en-US" dirty="0" err="1"/>
              <a:t>DispatchQoS.background</a:t>
            </a:r>
            <a:endParaRPr lang="en-US" dirty="0"/>
          </a:p>
          <a:p>
            <a:pPr>
              <a:buFontTx/>
              <a:buChar char="-"/>
            </a:pPr>
            <a:r>
              <a:rPr lang="en-US" dirty="0" err="1"/>
              <a:t>DispatchQoS.initial</a:t>
            </a:r>
            <a:r>
              <a:rPr lang="en-US" dirty="0"/>
              <a:t> </a:t>
            </a:r>
          </a:p>
          <a:p>
            <a:pPr>
              <a:buFontTx/>
              <a:buChar char="-"/>
            </a:pPr>
            <a:endParaRPr lang="en-KZ" dirty="0"/>
          </a:p>
        </p:txBody>
      </p:sp>
    </p:spTree>
    <p:extLst>
      <p:ext uri="{BB962C8B-B14F-4D97-AF65-F5344CB8AC3E}">
        <p14:creationId xmlns:p14="http://schemas.microsoft.com/office/powerpoint/2010/main" val="3469694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D9DA-EB63-DFA2-C3CA-CB506B8E44C9}"/>
              </a:ext>
            </a:extLst>
          </p:cNvPr>
          <p:cNvSpPr>
            <a:spLocks noGrp="1"/>
          </p:cNvSpPr>
          <p:nvPr>
            <p:ph type="title"/>
          </p:nvPr>
        </p:nvSpPr>
        <p:spPr/>
        <p:txBody>
          <a:bodyPr/>
          <a:lstStyle/>
          <a:p>
            <a:r>
              <a:rPr lang="en-US" dirty="0" err="1"/>
              <a:t>userInteractive</a:t>
            </a:r>
            <a:endParaRPr lang="en-KZ" dirty="0"/>
          </a:p>
        </p:txBody>
      </p:sp>
      <p:sp>
        <p:nvSpPr>
          <p:cNvPr id="3" name="Content Placeholder 2">
            <a:extLst>
              <a:ext uri="{FF2B5EF4-FFF2-40B4-BE49-F238E27FC236}">
                <a16:creationId xmlns:a16="http://schemas.microsoft.com/office/drawing/2014/main" id="{98991156-38D2-14F7-4045-B762942AC554}"/>
              </a:ext>
            </a:extLst>
          </p:cNvPr>
          <p:cNvSpPr>
            <a:spLocks noGrp="1"/>
          </p:cNvSpPr>
          <p:nvPr>
            <p:ph idx="1"/>
          </p:nvPr>
        </p:nvSpPr>
        <p:spPr/>
        <p:txBody>
          <a:bodyPr/>
          <a:lstStyle/>
          <a:p>
            <a:r>
              <a:rPr lang="ru-RU" dirty="0"/>
              <a:t>мы говорим о высокой степени интерактивности, маленькие кусочки кода которой вы хотите “выбросить” из </a:t>
            </a:r>
            <a:r>
              <a:rPr lang="en-US" dirty="0"/>
              <a:t>main queue. </a:t>
            </a:r>
            <a:r>
              <a:rPr lang="ru-RU" dirty="0"/>
              <a:t>Причина использования этой очереди не является обычным явлением, потому что в действительности кусочки кода столь малы и так быстро выполняются, что, возможно, они могли бы быть размещены и непосредственно на </a:t>
            </a:r>
            <a:r>
              <a:rPr lang="en-US" dirty="0"/>
              <a:t>main queue. </a:t>
            </a:r>
            <a:r>
              <a:rPr lang="ru-RU" dirty="0"/>
              <a:t>В любом случае вы ждете их на </a:t>
            </a:r>
            <a:r>
              <a:rPr lang="en-US" dirty="0"/>
              <a:t>main queue. </a:t>
            </a:r>
            <a:r>
              <a:rPr lang="ru-RU" dirty="0"/>
              <a:t>Так что очередь .</a:t>
            </a:r>
            <a:r>
              <a:rPr lang="en-US" dirty="0" err="1"/>
              <a:t>userInteractive</a:t>
            </a:r>
            <a:r>
              <a:rPr lang="en-US" dirty="0"/>
              <a:t> </a:t>
            </a:r>
            <a:r>
              <a:rPr lang="ru-RU" dirty="0"/>
              <a:t>используется для выполнения вещей, связанных с интерактивным взаимодействием пользователя.</a:t>
            </a:r>
            <a:endParaRPr lang="en-US" dirty="0"/>
          </a:p>
          <a:p>
            <a:endParaRPr lang="en-KZ" dirty="0"/>
          </a:p>
        </p:txBody>
      </p:sp>
    </p:spTree>
    <p:extLst>
      <p:ext uri="{BB962C8B-B14F-4D97-AF65-F5344CB8AC3E}">
        <p14:creationId xmlns:p14="http://schemas.microsoft.com/office/powerpoint/2010/main" val="93969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125D-6E98-E4DB-508E-E9A31B05145F}"/>
              </a:ext>
            </a:extLst>
          </p:cNvPr>
          <p:cNvSpPr>
            <a:spLocks noGrp="1"/>
          </p:cNvSpPr>
          <p:nvPr>
            <p:ph type="title"/>
          </p:nvPr>
        </p:nvSpPr>
        <p:spPr/>
        <p:txBody>
          <a:bodyPr/>
          <a:lstStyle/>
          <a:p>
            <a:r>
              <a:rPr lang="ru-RU" dirty="0"/>
              <a:t>Многопоточность</a:t>
            </a:r>
            <a:endParaRPr lang="en-KZ" dirty="0"/>
          </a:p>
        </p:txBody>
      </p:sp>
      <p:pic>
        <p:nvPicPr>
          <p:cNvPr id="5" name="Content Placeholder 4" descr="A close up of a computer chip&#10;&#10;Description automatically generated with low confidence">
            <a:extLst>
              <a:ext uri="{FF2B5EF4-FFF2-40B4-BE49-F238E27FC236}">
                <a16:creationId xmlns:a16="http://schemas.microsoft.com/office/drawing/2014/main" id="{EAFC9A4B-C54F-86E1-5A58-CB4297C848C8}"/>
              </a:ext>
            </a:extLst>
          </p:cNvPr>
          <p:cNvPicPr>
            <a:picLocks noGrp="1" noChangeAspect="1"/>
          </p:cNvPicPr>
          <p:nvPr>
            <p:ph idx="1"/>
          </p:nvPr>
        </p:nvPicPr>
        <p:blipFill>
          <a:blip r:embed="rId2"/>
          <a:stretch>
            <a:fillRect/>
          </a:stretch>
        </p:blipFill>
        <p:spPr>
          <a:xfrm>
            <a:off x="1978024" y="1690688"/>
            <a:ext cx="8235951" cy="4624172"/>
          </a:xfrm>
        </p:spPr>
      </p:pic>
    </p:spTree>
    <p:extLst>
      <p:ext uri="{BB962C8B-B14F-4D97-AF65-F5344CB8AC3E}">
        <p14:creationId xmlns:p14="http://schemas.microsoft.com/office/powerpoint/2010/main" val="2119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4094-1FD9-87B5-4A31-596CB2875BBE}"/>
              </a:ext>
            </a:extLst>
          </p:cNvPr>
          <p:cNvSpPr>
            <a:spLocks noGrp="1"/>
          </p:cNvSpPr>
          <p:nvPr>
            <p:ph type="title"/>
          </p:nvPr>
        </p:nvSpPr>
        <p:spPr/>
        <p:txBody>
          <a:bodyPr/>
          <a:lstStyle/>
          <a:p>
            <a:br>
              <a:rPr lang="en-US" dirty="0"/>
            </a:br>
            <a:r>
              <a:rPr lang="en-US" dirty="0" err="1"/>
              <a:t>DispatchQoS.userInitiated</a:t>
            </a:r>
            <a:r>
              <a:rPr lang="en-US" dirty="0"/>
              <a:t> </a:t>
            </a:r>
            <a:endParaRPr lang="en-KZ" dirty="0"/>
          </a:p>
        </p:txBody>
      </p:sp>
      <p:sp>
        <p:nvSpPr>
          <p:cNvPr id="3" name="Content Placeholder 2">
            <a:extLst>
              <a:ext uri="{FF2B5EF4-FFF2-40B4-BE49-F238E27FC236}">
                <a16:creationId xmlns:a16="http://schemas.microsoft.com/office/drawing/2014/main" id="{883B07E9-3836-C250-269A-A4764453D4F9}"/>
              </a:ext>
            </a:extLst>
          </p:cNvPr>
          <p:cNvSpPr>
            <a:spLocks noGrp="1"/>
          </p:cNvSpPr>
          <p:nvPr>
            <p:ph idx="1"/>
          </p:nvPr>
        </p:nvSpPr>
        <p:spPr/>
        <p:txBody>
          <a:bodyPr>
            <a:normAutofit fontScale="92500" lnSpcReduction="10000"/>
          </a:bodyPr>
          <a:lstStyle/>
          <a:p>
            <a:r>
              <a:rPr lang="ru-RU" dirty="0"/>
              <a:t>На этой очереди мы можем выполнять что-то, что может потребовать более длительного времени или занять, например, пару секунд или, может быть, несколько миллисекунд. Но смысл в том, что пользователь просит об этом прямо сейчас и ждет реакцию на свой запрос. Он касается кнопки, он где-то выполняет жест </a:t>
            </a:r>
            <a:r>
              <a:rPr lang="en-US" dirty="0"/>
              <a:t>swipe </a:t>
            </a:r>
            <a:r>
              <a:rPr lang="ru-RU" dirty="0"/>
              <a:t>и просит о том, чтобы что-то произошло. Это инициировано пользователем, и он ожидает, что это произойдет насколько возможно быстро. Вы запускаете блок кода в фоновом (</a:t>
            </a:r>
            <a:r>
              <a:rPr lang="en-US" dirty="0"/>
              <a:t>background) </a:t>
            </a:r>
            <a:r>
              <a:rPr lang="ru-RU" dirty="0"/>
              <a:t>режиме. Это не происходит на </a:t>
            </a:r>
            <a:r>
              <a:rPr lang="en-US" dirty="0"/>
              <a:t>main thread, </a:t>
            </a:r>
            <a:r>
              <a:rPr lang="ru-RU" dirty="0"/>
              <a:t>но вы должны постараться сделать это как можно быстрее.</a:t>
            </a:r>
            <a:endParaRPr lang="en-US" dirty="0"/>
          </a:p>
          <a:p>
            <a:r>
              <a:rPr lang="en-US" dirty="0"/>
              <a:t>iOS </a:t>
            </a:r>
            <a:r>
              <a:rPr lang="ru-RU" dirty="0"/>
              <a:t>будет вытягивать блоки кода из этой очереди и запускать их на потоках (</a:t>
            </a:r>
            <a:r>
              <a:rPr lang="en-US" dirty="0"/>
              <a:t>threads), </a:t>
            </a:r>
            <a:r>
              <a:rPr lang="ru-RU" dirty="0"/>
              <a:t>которые имеют очень высокий приоритет, потому что пользователь просит это выполнить прямо сейчас.</a:t>
            </a:r>
            <a:endParaRPr lang="en-KZ" dirty="0"/>
          </a:p>
        </p:txBody>
      </p:sp>
    </p:spTree>
    <p:extLst>
      <p:ext uri="{BB962C8B-B14F-4D97-AF65-F5344CB8AC3E}">
        <p14:creationId xmlns:p14="http://schemas.microsoft.com/office/powerpoint/2010/main" val="219093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DA18-A216-0EAD-D5C2-30522C604765}"/>
              </a:ext>
            </a:extLst>
          </p:cNvPr>
          <p:cNvSpPr>
            <a:spLocks noGrp="1"/>
          </p:cNvSpPr>
          <p:nvPr>
            <p:ph type="title"/>
          </p:nvPr>
        </p:nvSpPr>
        <p:spPr/>
        <p:txBody>
          <a:bodyPr/>
          <a:lstStyle/>
          <a:p>
            <a:r>
              <a:rPr lang="en-US" dirty="0"/>
              <a:t> background</a:t>
            </a:r>
            <a:endParaRPr lang="en-KZ" dirty="0"/>
          </a:p>
        </p:txBody>
      </p:sp>
      <p:sp>
        <p:nvSpPr>
          <p:cNvPr id="3" name="Content Placeholder 2">
            <a:extLst>
              <a:ext uri="{FF2B5EF4-FFF2-40B4-BE49-F238E27FC236}">
                <a16:creationId xmlns:a16="http://schemas.microsoft.com/office/drawing/2014/main" id="{6A2B45DD-8CD1-9591-59F8-8FCA74189926}"/>
              </a:ext>
            </a:extLst>
          </p:cNvPr>
          <p:cNvSpPr>
            <a:spLocks noGrp="1"/>
          </p:cNvSpPr>
          <p:nvPr>
            <p:ph idx="1"/>
          </p:nvPr>
        </p:nvSpPr>
        <p:spPr>
          <a:xfrm>
            <a:off x="838200" y="1832552"/>
            <a:ext cx="10515600" cy="4351338"/>
          </a:xfrm>
        </p:spPr>
        <p:txBody>
          <a:bodyPr/>
          <a:lstStyle/>
          <a:p>
            <a:r>
              <a:rPr lang="ru-RU" dirty="0"/>
              <a:t>Очередь .</a:t>
            </a:r>
            <a:r>
              <a:rPr lang="en-US" dirty="0"/>
              <a:t>background </a:t>
            </a:r>
            <a:r>
              <a:rPr lang="ru-RU" dirty="0"/>
              <a:t>предназначена для запуска блоков кода, которые пользовать просит исполнить, но не прямо сейчас, но достаточно быстро или когда будет время на это.</a:t>
            </a:r>
            <a:endParaRPr lang="en-KZ" dirty="0"/>
          </a:p>
        </p:txBody>
      </p:sp>
    </p:spTree>
    <p:extLst>
      <p:ext uri="{BB962C8B-B14F-4D97-AF65-F5344CB8AC3E}">
        <p14:creationId xmlns:p14="http://schemas.microsoft.com/office/powerpoint/2010/main" val="3531020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A8CB-7847-B658-F006-ECF423AB1D34}"/>
              </a:ext>
            </a:extLst>
          </p:cNvPr>
          <p:cNvSpPr>
            <a:spLocks noGrp="1"/>
          </p:cNvSpPr>
          <p:nvPr>
            <p:ph type="title"/>
          </p:nvPr>
        </p:nvSpPr>
        <p:spPr/>
        <p:txBody>
          <a:bodyPr/>
          <a:lstStyle/>
          <a:p>
            <a:r>
              <a:rPr lang="en-US" dirty="0"/>
              <a:t>.utility</a:t>
            </a:r>
            <a:endParaRPr lang="en-KZ" dirty="0"/>
          </a:p>
        </p:txBody>
      </p:sp>
      <p:sp>
        <p:nvSpPr>
          <p:cNvPr id="3" name="Content Placeholder 2">
            <a:extLst>
              <a:ext uri="{FF2B5EF4-FFF2-40B4-BE49-F238E27FC236}">
                <a16:creationId xmlns:a16="http://schemas.microsoft.com/office/drawing/2014/main" id="{7FD1EFF2-AF80-4D5D-7D1F-148C46A7195E}"/>
              </a:ext>
            </a:extLst>
          </p:cNvPr>
          <p:cNvSpPr>
            <a:spLocks noGrp="1"/>
          </p:cNvSpPr>
          <p:nvPr>
            <p:ph idx="1"/>
          </p:nvPr>
        </p:nvSpPr>
        <p:spPr/>
        <p:txBody>
          <a:bodyPr/>
          <a:lstStyle/>
          <a:p>
            <a:r>
              <a:rPr lang="ru-RU" dirty="0"/>
              <a:t>Низкий приоритет</a:t>
            </a:r>
          </a:p>
          <a:p>
            <a:r>
              <a:rPr lang="ru-RU" dirty="0"/>
              <a:t>предназначения для вещей, которые являются частью архитектуры вашего приложения.</a:t>
            </a:r>
          </a:p>
          <a:p>
            <a:r>
              <a:rPr lang="ru-RU" dirty="0"/>
              <a:t>Например, у вас есть большая база данных и каждую неделю или когда в базе данных накапливается определенное количество данных, вы хотите очистить ее, то есть убрать из базы данных некоторое количество устаревших данных. Это вспомогательные (</a:t>
            </a:r>
            <a:r>
              <a:rPr lang="en-US" dirty="0"/>
              <a:t>utility) </a:t>
            </a:r>
            <a:r>
              <a:rPr lang="ru-RU" dirty="0"/>
              <a:t>операции, так что они запускаются с очень низким приоритетом</a:t>
            </a:r>
            <a:endParaRPr lang="en-KZ" dirty="0"/>
          </a:p>
        </p:txBody>
      </p:sp>
    </p:spTree>
    <p:extLst>
      <p:ext uri="{BB962C8B-B14F-4D97-AF65-F5344CB8AC3E}">
        <p14:creationId xmlns:p14="http://schemas.microsoft.com/office/powerpoint/2010/main" val="2765705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DD499DC8-DBBD-21DD-5257-A1C8EFCA714D}"/>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344323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hart, waterfall chart&#10;&#10;Description automatically generated">
            <a:extLst>
              <a:ext uri="{FF2B5EF4-FFF2-40B4-BE49-F238E27FC236}">
                <a16:creationId xmlns:a16="http://schemas.microsoft.com/office/drawing/2014/main" id="{89DF1581-2969-B738-14D6-52AD5EA28989}"/>
              </a:ext>
            </a:extLst>
          </p:cNvPr>
          <p:cNvPicPr>
            <a:picLocks noGrp="1" noChangeAspect="1"/>
          </p:cNvPicPr>
          <p:nvPr>
            <p:ph idx="1"/>
          </p:nvPr>
        </p:nvPicPr>
        <p:blipFill rotWithShape="1">
          <a:blip r:embed="rId2"/>
          <a:srcRect r="1315"/>
          <a:stretch/>
        </p:blipFill>
        <p:spPr>
          <a:xfrm>
            <a:off x="20" y="12433"/>
            <a:ext cx="12191980" cy="6856718"/>
          </a:xfrm>
          <a:prstGeom prst="rect">
            <a:avLst/>
          </a:prstGeom>
        </p:spPr>
      </p:pic>
    </p:spTree>
    <p:extLst>
      <p:ext uri="{BB962C8B-B14F-4D97-AF65-F5344CB8AC3E}">
        <p14:creationId xmlns:p14="http://schemas.microsoft.com/office/powerpoint/2010/main" val="294271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04963FE-4880-7BA5-416C-3452D566D2EB}"/>
              </a:ext>
            </a:extLst>
          </p:cNvPr>
          <p:cNvPicPr>
            <a:picLocks noGrp="1" noChangeAspect="1"/>
          </p:cNvPicPr>
          <p:nvPr>
            <p:ph idx="1"/>
          </p:nvPr>
        </p:nvPicPr>
        <p:blipFill rotWithShape="1">
          <a:blip r:embed="rId2"/>
          <a:srcRect b="2192"/>
          <a:stretch/>
        </p:blipFill>
        <p:spPr>
          <a:xfrm>
            <a:off x="20" y="1282"/>
            <a:ext cx="12191980" cy="6856718"/>
          </a:xfrm>
          <a:prstGeom prst="rect">
            <a:avLst/>
          </a:prstGeom>
        </p:spPr>
      </p:pic>
    </p:spTree>
    <p:extLst>
      <p:ext uri="{BB962C8B-B14F-4D97-AF65-F5344CB8AC3E}">
        <p14:creationId xmlns:p14="http://schemas.microsoft.com/office/powerpoint/2010/main" val="645477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9FFE-CAFC-0E87-6778-D0A95F479031}"/>
              </a:ext>
            </a:extLst>
          </p:cNvPr>
          <p:cNvSpPr>
            <a:spLocks noGrp="1"/>
          </p:cNvSpPr>
          <p:nvPr>
            <p:ph type="title"/>
          </p:nvPr>
        </p:nvSpPr>
        <p:spPr/>
        <p:txBody>
          <a:bodyPr/>
          <a:lstStyle/>
          <a:p>
            <a:pPr marL="571500" indent="-571500">
              <a:buFont typeface="Arial" panose="020B0604020202020204" pitchFamily="34" charset="0"/>
              <a:buChar char="•"/>
            </a:pPr>
            <a:r>
              <a:rPr lang="ru-RU" dirty="0"/>
              <a:t>Пример</a:t>
            </a:r>
            <a:endParaRPr lang="en-KZ" dirty="0"/>
          </a:p>
        </p:txBody>
      </p:sp>
      <p:sp>
        <p:nvSpPr>
          <p:cNvPr id="3" name="Content Placeholder 2">
            <a:extLst>
              <a:ext uri="{FF2B5EF4-FFF2-40B4-BE49-F238E27FC236}">
                <a16:creationId xmlns:a16="http://schemas.microsoft.com/office/drawing/2014/main" id="{6E0D9B67-615F-5CCA-CE02-1E8F4A78BB5D}"/>
              </a:ext>
            </a:extLst>
          </p:cNvPr>
          <p:cNvSpPr>
            <a:spLocks noGrp="1"/>
          </p:cNvSpPr>
          <p:nvPr>
            <p:ph idx="1"/>
          </p:nvPr>
        </p:nvSpPr>
        <p:spPr/>
        <p:txBody>
          <a:bodyPr/>
          <a:lstStyle/>
          <a:p>
            <a:r>
              <a:rPr lang="en-KZ" dirty="0"/>
              <a:t>DispatchGroup</a:t>
            </a:r>
          </a:p>
        </p:txBody>
      </p:sp>
    </p:spTree>
    <p:extLst>
      <p:ext uri="{BB962C8B-B14F-4D97-AF65-F5344CB8AC3E}">
        <p14:creationId xmlns:p14="http://schemas.microsoft.com/office/powerpoint/2010/main" val="1336852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9FFE-CAFC-0E87-6778-D0A95F479031}"/>
              </a:ext>
            </a:extLst>
          </p:cNvPr>
          <p:cNvSpPr>
            <a:spLocks noGrp="1"/>
          </p:cNvSpPr>
          <p:nvPr>
            <p:ph type="title"/>
          </p:nvPr>
        </p:nvSpPr>
        <p:spPr/>
        <p:txBody>
          <a:bodyPr/>
          <a:lstStyle/>
          <a:p>
            <a:pPr marL="571500" indent="-571500">
              <a:buFont typeface="Arial" panose="020B0604020202020204" pitchFamily="34" charset="0"/>
              <a:buChar char="•"/>
            </a:pPr>
            <a:r>
              <a:rPr lang="ru-RU" dirty="0"/>
              <a:t>Пример</a:t>
            </a:r>
            <a:endParaRPr lang="en-KZ" dirty="0"/>
          </a:p>
        </p:txBody>
      </p:sp>
      <p:sp>
        <p:nvSpPr>
          <p:cNvPr id="3" name="Content Placeholder 2">
            <a:extLst>
              <a:ext uri="{FF2B5EF4-FFF2-40B4-BE49-F238E27FC236}">
                <a16:creationId xmlns:a16="http://schemas.microsoft.com/office/drawing/2014/main" id="{6E0D9B67-615F-5CCA-CE02-1E8F4A78BB5D}"/>
              </a:ext>
            </a:extLst>
          </p:cNvPr>
          <p:cNvSpPr>
            <a:spLocks noGrp="1"/>
          </p:cNvSpPr>
          <p:nvPr>
            <p:ph idx="1"/>
          </p:nvPr>
        </p:nvSpPr>
        <p:spPr/>
        <p:txBody>
          <a:bodyPr/>
          <a:lstStyle/>
          <a:p>
            <a:r>
              <a:rPr lang="ru-RU" dirty="0"/>
              <a:t>наш </a:t>
            </a:r>
            <a:r>
              <a:rPr lang="en-US" b="1" dirty="0"/>
              <a:t>UI</a:t>
            </a:r>
            <a:r>
              <a:rPr lang="en-US" dirty="0"/>
              <a:t> </a:t>
            </a:r>
            <a:r>
              <a:rPr lang="ru-RU" dirty="0"/>
              <a:t>был невероятно “отзывчивым”</a:t>
            </a:r>
            <a:endParaRPr lang="en-KZ" dirty="0"/>
          </a:p>
        </p:txBody>
      </p:sp>
    </p:spTree>
    <p:extLst>
      <p:ext uri="{BB962C8B-B14F-4D97-AF65-F5344CB8AC3E}">
        <p14:creationId xmlns:p14="http://schemas.microsoft.com/office/powerpoint/2010/main" val="17388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screenshot of a computer&#10;&#10;Description automatically generated with medium confidence">
            <a:extLst>
              <a:ext uri="{FF2B5EF4-FFF2-40B4-BE49-F238E27FC236}">
                <a16:creationId xmlns:a16="http://schemas.microsoft.com/office/drawing/2014/main" id="{D4593D46-02DB-1812-E47E-883AC3BF3FFF}"/>
              </a:ext>
            </a:extLst>
          </p:cNvPr>
          <p:cNvPicPr>
            <a:picLocks noGrp="1" noChangeAspect="1"/>
          </p:cNvPicPr>
          <p:nvPr>
            <p:ph idx="1"/>
          </p:nvPr>
        </p:nvPicPr>
        <p:blipFill>
          <a:blip r:embed="rId2"/>
          <a:stretch>
            <a:fillRect/>
          </a:stretch>
        </p:blipFill>
        <p:spPr>
          <a:xfrm>
            <a:off x="2326225" y="1825625"/>
            <a:ext cx="7539549" cy="4351338"/>
          </a:xfrm>
        </p:spPr>
      </p:pic>
      <p:sp>
        <p:nvSpPr>
          <p:cNvPr id="8" name="Title 1">
            <a:extLst>
              <a:ext uri="{FF2B5EF4-FFF2-40B4-BE49-F238E27FC236}">
                <a16:creationId xmlns:a16="http://schemas.microsoft.com/office/drawing/2014/main" id="{28774B0D-E95E-A06B-54C2-7A4EB3A1A444}"/>
              </a:ext>
            </a:extLst>
          </p:cNvPr>
          <p:cNvSpPr>
            <a:spLocks noGrp="1"/>
          </p:cNvSpPr>
          <p:nvPr>
            <p:ph type="title"/>
          </p:nvPr>
        </p:nvSpPr>
        <p:spPr>
          <a:xfrm>
            <a:off x="838200" y="365125"/>
            <a:ext cx="10515600" cy="1325563"/>
          </a:xfrm>
        </p:spPr>
        <p:txBody>
          <a:bodyPr/>
          <a:lstStyle/>
          <a:p>
            <a:r>
              <a:rPr lang="ru-RU" dirty="0"/>
              <a:t>Шаги выполнения</a:t>
            </a:r>
            <a:endParaRPr lang="en-KZ" dirty="0"/>
          </a:p>
        </p:txBody>
      </p:sp>
    </p:spTree>
    <p:extLst>
      <p:ext uri="{BB962C8B-B14F-4D97-AF65-F5344CB8AC3E}">
        <p14:creationId xmlns:p14="http://schemas.microsoft.com/office/powerpoint/2010/main" val="1285977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A36D5B6A-65B2-6B24-55E8-4ABF5EED95B2}"/>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44147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95315-AD83-1191-E709-79E75D758FDD}"/>
              </a:ext>
            </a:extLst>
          </p:cNvPr>
          <p:cNvSpPr>
            <a:spLocks noGrp="1"/>
          </p:cNvSpPr>
          <p:nvPr>
            <p:ph type="title"/>
          </p:nvPr>
        </p:nvSpPr>
        <p:spPr/>
        <p:txBody>
          <a:bodyPr/>
          <a:lstStyle/>
          <a:p>
            <a:r>
              <a:rPr lang="ru-RU" dirty="0"/>
              <a:t>Подведём итоги</a:t>
            </a:r>
            <a:endParaRPr lang="en-KZ" dirty="0"/>
          </a:p>
        </p:txBody>
      </p:sp>
      <p:pic>
        <p:nvPicPr>
          <p:cNvPr id="5" name="Content Placeholder 4" descr="Graphical user interface, diagram&#10;&#10;Description automatically generated with medium confidence">
            <a:extLst>
              <a:ext uri="{FF2B5EF4-FFF2-40B4-BE49-F238E27FC236}">
                <a16:creationId xmlns:a16="http://schemas.microsoft.com/office/drawing/2014/main" id="{DE119F69-785F-3593-8324-54C5D92AB4A4}"/>
              </a:ext>
            </a:extLst>
          </p:cNvPr>
          <p:cNvPicPr>
            <a:picLocks noGrp="1" noChangeAspect="1"/>
          </p:cNvPicPr>
          <p:nvPr>
            <p:ph idx="1"/>
          </p:nvPr>
        </p:nvPicPr>
        <p:blipFill>
          <a:blip r:embed="rId2"/>
          <a:stretch>
            <a:fillRect/>
          </a:stretch>
        </p:blipFill>
        <p:spPr>
          <a:xfrm>
            <a:off x="1956406" y="1825625"/>
            <a:ext cx="8279188" cy="4351338"/>
          </a:xfrm>
        </p:spPr>
      </p:pic>
    </p:spTree>
    <p:extLst>
      <p:ext uri="{BB962C8B-B14F-4D97-AF65-F5344CB8AC3E}">
        <p14:creationId xmlns:p14="http://schemas.microsoft.com/office/powerpoint/2010/main" val="405201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6F7E-19EC-7649-5BA5-B2F745646CCF}"/>
              </a:ext>
            </a:extLst>
          </p:cNvPr>
          <p:cNvSpPr>
            <a:spLocks noGrp="1"/>
          </p:cNvSpPr>
          <p:nvPr>
            <p:ph type="title"/>
          </p:nvPr>
        </p:nvSpPr>
        <p:spPr/>
        <p:txBody>
          <a:bodyPr/>
          <a:lstStyle/>
          <a:p>
            <a:r>
              <a:rPr lang="en-US" b="1" i="0" dirty="0">
                <a:solidFill>
                  <a:srgbClr val="374151"/>
                </a:solidFill>
                <a:effectLst/>
                <a:latin typeface="Söhne"/>
              </a:rPr>
              <a:t>Operation Queues</a:t>
            </a:r>
            <a:endParaRPr lang="en-KZ" b="1" dirty="0"/>
          </a:p>
        </p:txBody>
      </p:sp>
      <p:sp>
        <p:nvSpPr>
          <p:cNvPr id="3" name="Content Placeholder 2">
            <a:extLst>
              <a:ext uri="{FF2B5EF4-FFF2-40B4-BE49-F238E27FC236}">
                <a16:creationId xmlns:a16="http://schemas.microsoft.com/office/drawing/2014/main" id="{58D5ECE5-BEF9-6842-8D24-2FE57F91FFE6}"/>
              </a:ext>
            </a:extLst>
          </p:cNvPr>
          <p:cNvSpPr>
            <a:spLocks noGrp="1"/>
          </p:cNvSpPr>
          <p:nvPr>
            <p:ph idx="1"/>
          </p:nvPr>
        </p:nvSpPr>
        <p:spPr/>
        <p:txBody>
          <a:bodyPr/>
          <a:lstStyle/>
          <a:p>
            <a:pPr algn="l"/>
            <a:r>
              <a:rPr lang="en-US" b="0" i="0" dirty="0">
                <a:solidFill>
                  <a:srgbClr val="374151"/>
                </a:solidFill>
                <a:effectLst/>
                <a:latin typeface="Söhne"/>
              </a:rPr>
              <a:t>Operation Queues - </a:t>
            </a:r>
            <a:r>
              <a:rPr lang="ru-RU" b="0" i="0" dirty="0">
                <a:solidFill>
                  <a:srgbClr val="374151"/>
                </a:solidFill>
                <a:effectLst/>
                <a:latin typeface="Söhne"/>
              </a:rPr>
              <a:t>это другой механизм управления потоками в </a:t>
            </a:r>
            <a:r>
              <a:rPr lang="en-US" b="0" i="0" dirty="0">
                <a:solidFill>
                  <a:srgbClr val="374151"/>
                </a:solidFill>
                <a:effectLst/>
                <a:latin typeface="Söhne"/>
              </a:rPr>
              <a:t>iOS, </a:t>
            </a:r>
            <a:r>
              <a:rPr lang="ru-RU" b="0" i="0" dirty="0">
                <a:solidFill>
                  <a:srgbClr val="374151"/>
                </a:solidFill>
                <a:effectLst/>
                <a:latin typeface="Söhne"/>
              </a:rPr>
              <a:t>который основан на понятии операций (</a:t>
            </a:r>
            <a:r>
              <a:rPr lang="en-US" b="0" i="0" dirty="0">
                <a:solidFill>
                  <a:srgbClr val="374151"/>
                </a:solidFill>
                <a:effectLst/>
                <a:latin typeface="Söhne"/>
              </a:rPr>
              <a:t>operations). </a:t>
            </a:r>
            <a:r>
              <a:rPr lang="ru-RU" b="0" i="0" dirty="0">
                <a:solidFill>
                  <a:srgbClr val="374151"/>
                </a:solidFill>
                <a:effectLst/>
                <a:latin typeface="Söhne"/>
              </a:rPr>
              <a:t>Операции представляют собой абстракцию задач, которые могут быть выполнены. Операции могут быть выполнены последовательно или параллельно, и их выполнение может быть отменено или приостановлено.</a:t>
            </a:r>
          </a:p>
          <a:p>
            <a:pPr marL="0" indent="0">
              <a:buNone/>
            </a:pPr>
            <a:br>
              <a:rPr lang="ru-RU" dirty="0"/>
            </a:br>
            <a:endParaRPr lang="en-KZ" dirty="0"/>
          </a:p>
        </p:txBody>
      </p:sp>
    </p:spTree>
    <p:extLst>
      <p:ext uri="{BB962C8B-B14F-4D97-AF65-F5344CB8AC3E}">
        <p14:creationId xmlns:p14="http://schemas.microsoft.com/office/powerpoint/2010/main" val="3109459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EEB89870-C90A-C160-63B6-1570DFDA2543}"/>
              </a:ext>
            </a:extLst>
          </p:cNvPr>
          <p:cNvPicPr>
            <a:picLocks noGrp="1" noChangeAspect="1"/>
          </p:cNvPicPr>
          <p:nvPr>
            <p:ph idx="1"/>
          </p:nvPr>
        </p:nvPicPr>
        <p:blipFill>
          <a:blip r:embed="rId2"/>
          <a:stretch>
            <a:fillRect/>
          </a:stretch>
        </p:blipFill>
        <p:spPr>
          <a:xfrm>
            <a:off x="937602" y="643466"/>
            <a:ext cx="10316796" cy="5571067"/>
          </a:xfrm>
          <a:prstGeom prst="rect">
            <a:avLst/>
          </a:prstGeom>
        </p:spPr>
      </p:pic>
    </p:spTree>
    <p:extLst>
      <p:ext uri="{BB962C8B-B14F-4D97-AF65-F5344CB8AC3E}">
        <p14:creationId xmlns:p14="http://schemas.microsoft.com/office/powerpoint/2010/main" val="4057111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82738F89-4B1F-1774-8FD1-0AD946359887}"/>
              </a:ext>
            </a:extLst>
          </p:cNvPr>
          <p:cNvPicPr>
            <a:picLocks noGrp="1" noChangeAspect="1"/>
          </p:cNvPicPr>
          <p:nvPr>
            <p:ph idx="1"/>
          </p:nvPr>
        </p:nvPicPr>
        <p:blipFill>
          <a:blip r:embed="rId2"/>
          <a:stretch>
            <a:fillRect/>
          </a:stretch>
        </p:blipFill>
        <p:spPr>
          <a:xfrm>
            <a:off x="1008265" y="643466"/>
            <a:ext cx="10175470" cy="5571067"/>
          </a:xfrm>
          <a:prstGeom prst="rect">
            <a:avLst/>
          </a:prstGeom>
        </p:spPr>
      </p:pic>
    </p:spTree>
    <p:extLst>
      <p:ext uri="{BB962C8B-B14F-4D97-AF65-F5344CB8AC3E}">
        <p14:creationId xmlns:p14="http://schemas.microsoft.com/office/powerpoint/2010/main" val="3683065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522D869D-EC1E-6EAC-9262-3CA1A10B479D}"/>
              </a:ext>
            </a:extLst>
          </p:cNvPr>
          <p:cNvPicPr>
            <a:picLocks noGrp="1" noChangeAspect="1"/>
          </p:cNvPicPr>
          <p:nvPr>
            <p:ph idx="1"/>
          </p:nvPr>
        </p:nvPicPr>
        <p:blipFill>
          <a:blip r:embed="rId2"/>
          <a:stretch>
            <a:fillRect/>
          </a:stretch>
        </p:blipFill>
        <p:spPr>
          <a:xfrm>
            <a:off x="1077018" y="643466"/>
            <a:ext cx="10037963" cy="5571067"/>
          </a:xfrm>
          <a:prstGeom prst="rect">
            <a:avLst/>
          </a:prstGeom>
        </p:spPr>
      </p:pic>
    </p:spTree>
    <p:extLst>
      <p:ext uri="{BB962C8B-B14F-4D97-AF65-F5344CB8AC3E}">
        <p14:creationId xmlns:p14="http://schemas.microsoft.com/office/powerpoint/2010/main" val="995925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74A8F6E7-2710-9EED-52C5-CCEED426922E}"/>
              </a:ext>
            </a:extLst>
          </p:cNvPr>
          <p:cNvPicPr>
            <a:picLocks noGrp="1" noChangeAspect="1"/>
          </p:cNvPicPr>
          <p:nvPr>
            <p:ph idx="1"/>
          </p:nvPr>
        </p:nvPicPr>
        <p:blipFill>
          <a:blip r:embed="rId2"/>
          <a:stretch>
            <a:fillRect/>
          </a:stretch>
        </p:blipFill>
        <p:spPr>
          <a:xfrm>
            <a:off x="1054309" y="643466"/>
            <a:ext cx="10083381" cy="5571067"/>
          </a:xfrm>
          <a:prstGeom prst="rect">
            <a:avLst/>
          </a:prstGeom>
        </p:spPr>
      </p:pic>
    </p:spTree>
    <p:extLst>
      <p:ext uri="{BB962C8B-B14F-4D97-AF65-F5344CB8AC3E}">
        <p14:creationId xmlns:p14="http://schemas.microsoft.com/office/powerpoint/2010/main" val="3356617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FC33-B9E2-B748-968A-473E3B7D81DA}"/>
              </a:ext>
            </a:extLst>
          </p:cNvPr>
          <p:cNvSpPr>
            <a:spLocks noGrp="1"/>
          </p:cNvSpPr>
          <p:nvPr>
            <p:ph type="title"/>
          </p:nvPr>
        </p:nvSpPr>
        <p:spPr/>
        <p:txBody>
          <a:bodyPr/>
          <a:lstStyle/>
          <a:p>
            <a:r>
              <a:rPr lang="ru-RU" dirty="0"/>
              <a:t>Асинхронные операции</a:t>
            </a:r>
            <a:endParaRPr lang="en-KZ"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CFA16A54-EA6D-8187-6C5B-15E7231C0CBF}"/>
              </a:ext>
            </a:extLst>
          </p:cNvPr>
          <p:cNvPicPr>
            <a:picLocks noGrp="1" noChangeAspect="1"/>
          </p:cNvPicPr>
          <p:nvPr>
            <p:ph idx="1"/>
          </p:nvPr>
        </p:nvPicPr>
        <p:blipFill>
          <a:blip r:embed="rId2"/>
          <a:stretch>
            <a:fillRect/>
          </a:stretch>
        </p:blipFill>
        <p:spPr>
          <a:xfrm>
            <a:off x="2179796" y="1825625"/>
            <a:ext cx="7832408" cy="4351338"/>
          </a:xfrm>
        </p:spPr>
      </p:pic>
    </p:spTree>
    <p:extLst>
      <p:ext uri="{BB962C8B-B14F-4D97-AF65-F5344CB8AC3E}">
        <p14:creationId xmlns:p14="http://schemas.microsoft.com/office/powerpoint/2010/main" val="1700214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0F67-8AEE-90E7-485D-80DBC633D89E}"/>
              </a:ext>
            </a:extLst>
          </p:cNvPr>
          <p:cNvSpPr>
            <a:spLocks noGrp="1"/>
          </p:cNvSpPr>
          <p:nvPr>
            <p:ph type="title"/>
          </p:nvPr>
        </p:nvSpPr>
        <p:spPr/>
        <p:txBody>
          <a:bodyPr/>
          <a:lstStyle/>
          <a:p>
            <a:r>
              <a:rPr lang="ru-RU" dirty="0"/>
              <a:t>Синхронные операции</a:t>
            </a:r>
            <a:endParaRPr lang="en-KZ"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D2B457B-91B4-B6E9-6DB9-8558D1C17139}"/>
              </a:ext>
            </a:extLst>
          </p:cNvPr>
          <p:cNvPicPr>
            <a:picLocks noGrp="1" noChangeAspect="1"/>
          </p:cNvPicPr>
          <p:nvPr>
            <p:ph idx="1"/>
          </p:nvPr>
        </p:nvPicPr>
        <p:blipFill>
          <a:blip r:embed="rId2"/>
          <a:stretch>
            <a:fillRect/>
          </a:stretch>
        </p:blipFill>
        <p:spPr>
          <a:xfrm>
            <a:off x="2136193" y="1690688"/>
            <a:ext cx="7919613" cy="4351338"/>
          </a:xfrm>
        </p:spPr>
      </p:pic>
    </p:spTree>
    <p:extLst>
      <p:ext uri="{BB962C8B-B14F-4D97-AF65-F5344CB8AC3E}">
        <p14:creationId xmlns:p14="http://schemas.microsoft.com/office/powerpoint/2010/main" val="3211790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F353-0CEC-18AB-FB26-9D1E9D230E57}"/>
              </a:ext>
            </a:extLst>
          </p:cNvPr>
          <p:cNvSpPr>
            <a:spLocks noGrp="1"/>
          </p:cNvSpPr>
          <p:nvPr>
            <p:ph type="title"/>
          </p:nvPr>
        </p:nvSpPr>
        <p:spPr/>
        <p:txBody>
          <a:bodyPr/>
          <a:lstStyle/>
          <a:p>
            <a:r>
              <a:rPr lang="ru-RU" b="1" dirty="0"/>
              <a:t>Разница </a:t>
            </a:r>
            <a:r>
              <a:rPr lang="en-US" b="1" dirty="0"/>
              <a:t>GCD / (NS) Operation</a:t>
            </a:r>
            <a:endParaRPr lang="en-KZ" b="1" dirty="0"/>
          </a:p>
        </p:txBody>
      </p:sp>
      <p:sp>
        <p:nvSpPr>
          <p:cNvPr id="3" name="Content Placeholder 2">
            <a:extLst>
              <a:ext uri="{FF2B5EF4-FFF2-40B4-BE49-F238E27FC236}">
                <a16:creationId xmlns:a16="http://schemas.microsoft.com/office/drawing/2014/main" id="{2B6F1691-A981-010A-C244-B81C3399DCA5}"/>
              </a:ext>
            </a:extLst>
          </p:cNvPr>
          <p:cNvSpPr>
            <a:spLocks noGrp="1"/>
          </p:cNvSpPr>
          <p:nvPr>
            <p:ph idx="1"/>
          </p:nvPr>
        </p:nvSpPr>
        <p:spPr/>
        <p:txBody>
          <a:bodyPr/>
          <a:lstStyle/>
          <a:p>
            <a:endParaRPr lang="en-KZ" dirty="0"/>
          </a:p>
          <a:p>
            <a:r>
              <a:rPr lang="en-KZ" dirty="0"/>
              <a:t> </a:t>
            </a:r>
            <a:r>
              <a:rPr lang="ru-RU" dirty="0"/>
              <a:t>Управление полностью нужно реализовать</a:t>
            </a:r>
          </a:p>
          <a:p>
            <a:r>
              <a:rPr lang="ru-RU" dirty="0"/>
              <a:t>Больше власти, больше рисков</a:t>
            </a:r>
          </a:p>
          <a:p>
            <a:pPr marL="0" indent="0">
              <a:buNone/>
            </a:pPr>
            <a:endParaRPr lang="en-KZ" dirty="0"/>
          </a:p>
        </p:txBody>
      </p:sp>
    </p:spTree>
    <p:extLst>
      <p:ext uri="{BB962C8B-B14F-4D97-AF65-F5344CB8AC3E}">
        <p14:creationId xmlns:p14="http://schemas.microsoft.com/office/powerpoint/2010/main" val="2967678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C28-21DA-F802-D65F-A997B39534CE}"/>
              </a:ext>
            </a:extLst>
          </p:cNvPr>
          <p:cNvSpPr>
            <a:spLocks noGrp="1"/>
          </p:cNvSpPr>
          <p:nvPr>
            <p:ph type="title"/>
          </p:nvPr>
        </p:nvSpPr>
        <p:spPr/>
        <p:txBody>
          <a:bodyPr/>
          <a:lstStyle/>
          <a:p>
            <a:r>
              <a:rPr lang="en-US" b="1" dirty="0"/>
              <a:t>Swift concurrency</a:t>
            </a:r>
            <a:r>
              <a:rPr lang="ru-RU" b="1" dirty="0"/>
              <a:t>(</a:t>
            </a:r>
            <a:r>
              <a:rPr lang="en-US" b="1" dirty="0"/>
              <a:t>swift 5.5)</a:t>
            </a:r>
            <a:endParaRPr lang="en-KZ" b="1" dirty="0"/>
          </a:p>
        </p:txBody>
      </p:sp>
      <p:sp>
        <p:nvSpPr>
          <p:cNvPr id="3" name="Content Placeholder 2">
            <a:extLst>
              <a:ext uri="{FF2B5EF4-FFF2-40B4-BE49-F238E27FC236}">
                <a16:creationId xmlns:a16="http://schemas.microsoft.com/office/drawing/2014/main" id="{D8CC43B6-9CEC-6ADA-44A8-080561376B8D}"/>
              </a:ext>
            </a:extLst>
          </p:cNvPr>
          <p:cNvSpPr>
            <a:spLocks noGrp="1"/>
          </p:cNvSpPr>
          <p:nvPr>
            <p:ph idx="1"/>
          </p:nvPr>
        </p:nvSpPr>
        <p:spPr/>
        <p:txBody>
          <a:bodyPr/>
          <a:lstStyle/>
          <a:p>
            <a:r>
              <a:rPr lang="en-US" b="0" i="0" dirty="0">
                <a:solidFill>
                  <a:srgbClr val="374151"/>
                </a:solidFill>
                <a:effectLst/>
                <a:latin typeface="Söhne"/>
              </a:rPr>
              <a:t>Swift Concurrency - </a:t>
            </a:r>
            <a:r>
              <a:rPr lang="ru-RU" b="0" i="0" dirty="0">
                <a:solidFill>
                  <a:srgbClr val="374151"/>
                </a:solidFill>
                <a:effectLst/>
                <a:latin typeface="Söhne"/>
              </a:rPr>
              <a:t>это новый подход к написанию параллельного кода в </a:t>
            </a:r>
            <a:r>
              <a:rPr lang="en-US" b="0" i="0" dirty="0">
                <a:solidFill>
                  <a:srgbClr val="374151"/>
                </a:solidFill>
                <a:effectLst/>
                <a:latin typeface="Söhne"/>
              </a:rPr>
              <a:t>Swift, </a:t>
            </a:r>
            <a:r>
              <a:rPr lang="ru-RU" b="0" i="0" dirty="0">
                <a:solidFill>
                  <a:srgbClr val="374151"/>
                </a:solidFill>
                <a:effectLst/>
                <a:latin typeface="Söhne"/>
              </a:rPr>
              <a:t>который был представлен в </a:t>
            </a:r>
            <a:r>
              <a:rPr lang="en-US" b="0" i="0" dirty="0">
                <a:solidFill>
                  <a:srgbClr val="374151"/>
                </a:solidFill>
                <a:effectLst/>
                <a:latin typeface="Söhne"/>
              </a:rPr>
              <a:t>Swift 5.5 </a:t>
            </a:r>
            <a:r>
              <a:rPr lang="ru-RU" b="0" i="0" dirty="0">
                <a:solidFill>
                  <a:srgbClr val="374151"/>
                </a:solidFill>
                <a:effectLst/>
                <a:latin typeface="Söhne"/>
              </a:rPr>
              <a:t>и предоставляет новые инструменты для управления асинхронными операциями. Этот подход позволяет упростить и сделать более безопасным написание кода, который работает параллельно, используя концепции </a:t>
            </a:r>
            <a:r>
              <a:rPr lang="ru-RU" b="0" i="0" dirty="0" err="1">
                <a:solidFill>
                  <a:srgbClr val="374151"/>
                </a:solidFill>
                <a:effectLst/>
                <a:latin typeface="Söhne"/>
              </a:rPr>
              <a:t>акторов</a:t>
            </a:r>
            <a:r>
              <a:rPr lang="ru-RU" b="0" i="0" dirty="0">
                <a:solidFill>
                  <a:srgbClr val="374151"/>
                </a:solidFill>
                <a:effectLst/>
                <a:latin typeface="Söhne"/>
              </a:rPr>
              <a:t>, структурированных конкурентных задач (</a:t>
            </a:r>
            <a:r>
              <a:rPr lang="en-US" b="0" i="0" dirty="0">
                <a:solidFill>
                  <a:srgbClr val="374151"/>
                </a:solidFill>
                <a:effectLst/>
                <a:latin typeface="Söhne"/>
              </a:rPr>
              <a:t>structured concurrency) </a:t>
            </a:r>
            <a:r>
              <a:rPr lang="ru-RU" b="0" i="0" dirty="0">
                <a:solidFill>
                  <a:srgbClr val="374151"/>
                </a:solidFill>
                <a:effectLst/>
                <a:latin typeface="Söhne"/>
              </a:rPr>
              <a:t>и асинхронных функций.</a:t>
            </a:r>
            <a:endParaRPr lang="en-KZ" dirty="0"/>
          </a:p>
        </p:txBody>
      </p:sp>
    </p:spTree>
    <p:extLst>
      <p:ext uri="{BB962C8B-B14F-4D97-AF65-F5344CB8AC3E}">
        <p14:creationId xmlns:p14="http://schemas.microsoft.com/office/powerpoint/2010/main" val="2593858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823F-CE1F-4F71-8C17-B1824B29D110}"/>
              </a:ext>
            </a:extLst>
          </p:cNvPr>
          <p:cNvSpPr>
            <a:spLocks noGrp="1"/>
          </p:cNvSpPr>
          <p:nvPr>
            <p:ph type="title"/>
          </p:nvPr>
        </p:nvSpPr>
        <p:spPr/>
        <p:txBody>
          <a:bodyPr/>
          <a:lstStyle/>
          <a:p>
            <a:r>
              <a:rPr lang="ru-RU" b="0" i="0" dirty="0" err="1">
                <a:solidFill>
                  <a:srgbClr val="374151"/>
                </a:solidFill>
                <a:effectLst/>
                <a:latin typeface="Söhne"/>
              </a:rPr>
              <a:t>Акторы</a:t>
            </a:r>
            <a:r>
              <a:rPr lang="ru-RU" b="0" i="0" dirty="0">
                <a:solidFill>
                  <a:srgbClr val="374151"/>
                </a:solidFill>
                <a:effectLst/>
                <a:latin typeface="Söhne"/>
              </a:rPr>
              <a:t> (</a:t>
            </a:r>
            <a:r>
              <a:rPr lang="en-US" b="0" i="0" dirty="0">
                <a:solidFill>
                  <a:srgbClr val="374151"/>
                </a:solidFill>
                <a:effectLst/>
                <a:latin typeface="Söhne"/>
              </a:rPr>
              <a:t>Actors)</a:t>
            </a:r>
            <a:endParaRPr lang="en-KZ" dirty="0"/>
          </a:p>
        </p:txBody>
      </p:sp>
      <p:sp>
        <p:nvSpPr>
          <p:cNvPr id="3" name="Content Placeholder 2">
            <a:extLst>
              <a:ext uri="{FF2B5EF4-FFF2-40B4-BE49-F238E27FC236}">
                <a16:creationId xmlns:a16="http://schemas.microsoft.com/office/drawing/2014/main" id="{B9317C37-E917-ABD4-C82D-96E2768BBBA1}"/>
              </a:ext>
            </a:extLst>
          </p:cNvPr>
          <p:cNvSpPr>
            <a:spLocks noGrp="1"/>
          </p:cNvSpPr>
          <p:nvPr>
            <p:ph idx="1"/>
          </p:nvPr>
        </p:nvSpPr>
        <p:spPr/>
        <p:txBody>
          <a:bodyPr/>
          <a:lstStyle/>
          <a:p>
            <a:r>
              <a:rPr lang="ru-RU" b="0" i="0" dirty="0" err="1">
                <a:solidFill>
                  <a:srgbClr val="374151"/>
                </a:solidFill>
                <a:effectLst/>
                <a:latin typeface="Söhne"/>
              </a:rPr>
              <a:t>Акторы</a:t>
            </a:r>
            <a:r>
              <a:rPr lang="ru-RU" b="0" i="0" dirty="0">
                <a:solidFill>
                  <a:srgbClr val="374151"/>
                </a:solidFill>
                <a:effectLst/>
                <a:latin typeface="Söhne"/>
              </a:rPr>
              <a:t> (</a:t>
            </a:r>
            <a:r>
              <a:rPr lang="en-US" b="0" i="0" dirty="0">
                <a:solidFill>
                  <a:srgbClr val="374151"/>
                </a:solidFill>
                <a:effectLst/>
                <a:latin typeface="Söhne"/>
              </a:rPr>
              <a:t>Actors) - </a:t>
            </a:r>
            <a:r>
              <a:rPr lang="ru-RU" b="0" i="0" dirty="0">
                <a:solidFill>
                  <a:srgbClr val="374151"/>
                </a:solidFill>
                <a:effectLst/>
                <a:latin typeface="Söhne"/>
              </a:rPr>
              <a:t>это новый механизм для организации параллельного кода, который представляет собой изолированные контексты выполнения, в которых можно выполнять конкурентный код без блокировок и гонок данных. Каждый </a:t>
            </a:r>
            <a:r>
              <a:rPr lang="ru-RU" b="0" i="0" dirty="0" err="1">
                <a:solidFill>
                  <a:srgbClr val="374151"/>
                </a:solidFill>
                <a:effectLst/>
                <a:latin typeface="Söhne"/>
              </a:rPr>
              <a:t>актор</a:t>
            </a:r>
            <a:r>
              <a:rPr lang="ru-RU" b="0" i="0" dirty="0">
                <a:solidFill>
                  <a:srgbClr val="374151"/>
                </a:solidFill>
                <a:effectLst/>
                <a:latin typeface="Söhne"/>
              </a:rPr>
              <a:t> имеет свое состояние, которое не может быть изменено из других </a:t>
            </a:r>
            <a:r>
              <a:rPr lang="ru-RU" b="0" i="0" dirty="0" err="1">
                <a:solidFill>
                  <a:srgbClr val="374151"/>
                </a:solidFill>
                <a:effectLst/>
                <a:latin typeface="Söhne"/>
              </a:rPr>
              <a:t>акторов</a:t>
            </a:r>
            <a:r>
              <a:rPr lang="ru-RU" b="0" i="0" dirty="0">
                <a:solidFill>
                  <a:srgbClr val="374151"/>
                </a:solidFill>
                <a:effectLst/>
                <a:latin typeface="Söhne"/>
              </a:rPr>
              <a:t>, и может взаимодействовать с другими </a:t>
            </a:r>
            <a:r>
              <a:rPr lang="ru-RU" b="0" i="0" dirty="0" err="1">
                <a:solidFill>
                  <a:srgbClr val="374151"/>
                </a:solidFill>
                <a:effectLst/>
                <a:latin typeface="Söhne"/>
              </a:rPr>
              <a:t>акторами</a:t>
            </a:r>
            <a:r>
              <a:rPr lang="ru-RU" b="0" i="0" dirty="0">
                <a:solidFill>
                  <a:srgbClr val="374151"/>
                </a:solidFill>
                <a:effectLst/>
                <a:latin typeface="Söhne"/>
              </a:rPr>
              <a:t> только через асинхронные сообщения.</a:t>
            </a:r>
            <a:endParaRPr lang="en-KZ" dirty="0"/>
          </a:p>
        </p:txBody>
      </p:sp>
    </p:spTree>
    <p:extLst>
      <p:ext uri="{BB962C8B-B14F-4D97-AF65-F5344CB8AC3E}">
        <p14:creationId xmlns:p14="http://schemas.microsoft.com/office/powerpoint/2010/main" val="4165576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AFC220-73F6-63C0-CF7A-604FD547FCF1}"/>
              </a:ext>
            </a:extLst>
          </p:cNvPr>
          <p:cNvSpPr>
            <a:spLocks noGrp="1"/>
          </p:cNvSpPr>
          <p:nvPr>
            <p:ph idx="1"/>
          </p:nvPr>
        </p:nvSpPr>
        <p:spPr/>
        <p:txBody>
          <a:bodyPr>
            <a:normAutofit/>
          </a:bodyPr>
          <a:lstStyle/>
          <a:p>
            <a:r>
              <a:rPr lang="ru-RU" sz="3600" b="0" i="0" dirty="0">
                <a:solidFill>
                  <a:srgbClr val="374151"/>
                </a:solidFill>
                <a:effectLst/>
                <a:latin typeface="Söhne"/>
              </a:rPr>
              <a:t>Потоки ядра - это легковесные потоки, управляемые операционной системой, которые могут выполняться параллельно на разных ядрах процессора.</a:t>
            </a:r>
            <a:endParaRPr lang="en-KZ" sz="3600" dirty="0"/>
          </a:p>
        </p:txBody>
      </p:sp>
    </p:spTree>
    <p:extLst>
      <p:ext uri="{BB962C8B-B14F-4D97-AF65-F5344CB8AC3E}">
        <p14:creationId xmlns:p14="http://schemas.microsoft.com/office/powerpoint/2010/main" val="262600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7A36-E23C-F443-3545-745DB3E8EC5B}"/>
              </a:ext>
            </a:extLst>
          </p:cNvPr>
          <p:cNvSpPr>
            <a:spLocks noGrp="1"/>
          </p:cNvSpPr>
          <p:nvPr>
            <p:ph type="title"/>
          </p:nvPr>
        </p:nvSpPr>
        <p:spPr/>
        <p:txBody>
          <a:bodyPr/>
          <a:lstStyle/>
          <a:p>
            <a:r>
              <a:rPr lang="ru-RU" b="0" i="0" dirty="0">
                <a:solidFill>
                  <a:srgbClr val="374151"/>
                </a:solidFill>
                <a:effectLst/>
                <a:latin typeface="Söhne"/>
              </a:rPr>
              <a:t>Структурированная конкурентная задача</a:t>
            </a:r>
            <a:endParaRPr lang="en-KZ" dirty="0"/>
          </a:p>
        </p:txBody>
      </p:sp>
      <p:sp>
        <p:nvSpPr>
          <p:cNvPr id="3" name="Content Placeholder 2">
            <a:extLst>
              <a:ext uri="{FF2B5EF4-FFF2-40B4-BE49-F238E27FC236}">
                <a16:creationId xmlns:a16="http://schemas.microsoft.com/office/drawing/2014/main" id="{2D5F79F6-C840-7A04-805F-D31DE3535F24}"/>
              </a:ext>
            </a:extLst>
          </p:cNvPr>
          <p:cNvSpPr>
            <a:spLocks noGrp="1"/>
          </p:cNvSpPr>
          <p:nvPr>
            <p:ph idx="1"/>
          </p:nvPr>
        </p:nvSpPr>
        <p:spPr/>
        <p:txBody>
          <a:bodyPr/>
          <a:lstStyle/>
          <a:p>
            <a:r>
              <a:rPr lang="ru-RU" b="0" i="0" dirty="0">
                <a:solidFill>
                  <a:srgbClr val="374151"/>
                </a:solidFill>
                <a:effectLst/>
                <a:latin typeface="Söhne"/>
              </a:rPr>
              <a:t>Структурированная конкурентная задача (</a:t>
            </a:r>
            <a:r>
              <a:rPr lang="en-US" b="0" i="0" dirty="0">
                <a:solidFill>
                  <a:srgbClr val="374151"/>
                </a:solidFill>
                <a:effectLst/>
                <a:latin typeface="Söhne"/>
              </a:rPr>
              <a:t>Structured Concurrency Task) - </a:t>
            </a:r>
            <a:r>
              <a:rPr lang="ru-RU" b="0" i="0" dirty="0">
                <a:solidFill>
                  <a:srgbClr val="374151"/>
                </a:solidFill>
                <a:effectLst/>
                <a:latin typeface="Söhne"/>
              </a:rPr>
              <a:t>это новый механизм для управления выполнением конкурентного кода, который позволяет автоматически управлять жизненным циклом конкурентных задач и избежать утечек памяти. Каждая структурированная конкурентная задача имеет свой собственный контекст выполнения, который автоматически создается и уничтожается при старте и завершении задачи.</a:t>
            </a:r>
            <a:endParaRPr lang="en-KZ" dirty="0"/>
          </a:p>
        </p:txBody>
      </p:sp>
    </p:spTree>
    <p:extLst>
      <p:ext uri="{BB962C8B-B14F-4D97-AF65-F5344CB8AC3E}">
        <p14:creationId xmlns:p14="http://schemas.microsoft.com/office/powerpoint/2010/main" val="1616336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3537-0456-B219-5EB6-79E75784AE18}"/>
              </a:ext>
            </a:extLst>
          </p:cNvPr>
          <p:cNvSpPr>
            <a:spLocks noGrp="1"/>
          </p:cNvSpPr>
          <p:nvPr>
            <p:ph type="title"/>
          </p:nvPr>
        </p:nvSpPr>
        <p:spPr/>
        <p:txBody>
          <a:bodyPr/>
          <a:lstStyle/>
          <a:p>
            <a:r>
              <a:rPr lang="ru-RU" b="0" i="0" dirty="0">
                <a:solidFill>
                  <a:srgbClr val="374151"/>
                </a:solidFill>
                <a:effectLst/>
                <a:latin typeface="Söhne"/>
              </a:rPr>
              <a:t>Асинхронные функции (</a:t>
            </a:r>
            <a:r>
              <a:rPr lang="en-US" b="0" i="0" dirty="0">
                <a:solidFill>
                  <a:srgbClr val="374151"/>
                </a:solidFill>
                <a:effectLst/>
                <a:latin typeface="Söhne"/>
              </a:rPr>
              <a:t>Async Functions)</a:t>
            </a:r>
            <a:endParaRPr lang="en-KZ" dirty="0"/>
          </a:p>
        </p:txBody>
      </p:sp>
      <p:sp>
        <p:nvSpPr>
          <p:cNvPr id="3" name="Content Placeholder 2">
            <a:extLst>
              <a:ext uri="{FF2B5EF4-FFF2-40B4-BE49-F238E27FC236}">
                <a16:creationId xmlns:a16="http://schemas.microsoft.com/office/drawing/2014/main" id="{C000935F-307D-684D-4144-0DDC9C1CA758}"/>
              </a:ext>
            </a:extLst>
          </p:cNvPr>
          <p:cNvSpPr>
            <a:spLocks noGrp="1"/>
          </p:cNvSpPr>
          <p:nvPr>
            <p:ph idx="1"/>
          </p:nvPr>
        </p:nvSpPr>
        <p:spPr/>
        <p:txBody>
          <a:bodyPr/>
          <a:lstStyle/>
          <a:p>
            <a:r>
              <a:rPr lang="ru-RU" b="0" i="0" dirty="0">
                <a:solidFill>
                  <a:srgbClr val="374151"/>
                </a:solidFill>
                <a:effectLst/>
                <a:latin typeface="Söhne"/>
              </a:rPr>
              <a:t>Асинхронные функции (</a:t>
            </a:r>
            <a:r>
              <a:rPr lang="en-US" b="0" i="0" dirty="0">
                <a:solidFill>
                  <a:srgbClr val="374151"/>
                </a:solidFill>
                <a:effectLst/>
                <a:latin typeface="Söhne"/>
              </a:rPr>
              <a:t>Async Functions) - </a:t>
            </a:r>
            <a:r>
              <a:rPr lang="ru-RU" b="0" i="0" dirty="0">
                <a:solidFill>
                  <a:srgbClr val="374151"/>
                </a:solidFill>
                <a:effectLst/>
                <a:latin typeface="Söhne"/>
              </a:rPr>
              <a:t>это новый способ определения асинхронных операций в </a:t>
            </a:r>
            <a:r>
              <a:rPr lang="en-US" b="0" i="0" dirty="0">
                <a:solidFill>
                  <a:srgbClr val="374151"/>
                </a:solidFill>
                <a:effectLst/>
                <a:latin typeface="Söhne"/>
              </a:rPr>
              <a:t>Swift, </a:t>
            </a:r>
            <a:r>
              <a:rPr lang="ru-RU" b="0" i="0" dirty="0">
                <a:solidFill>
                  <a:srgbClr val="374151"/>
                </a:solidFill>
                <a:effectLst/>
                <a:latin typeface="Söhne"/>
              </a:rPr>
              <a:t>который позволяет писать код, который читается как синхронный, но выполняется асинхронно. Они позволяют организовать асинхронный код в более логически связанные единицы и облегчить их использование в синхронном коде.</a:t>
            </a:r>
            <a:r>
              <a:rPr lang="en-US" b="0" i="0" dirty="0">
                <a:solidFill>
                  <a:srgbClr val="374151"/>
                </a:solidFill>
                <a:effectLst/>
                <a:latin typeface="Söhne"/>
              </a:rPr>
              <a:t> Async/await</a:t>
            </a:r>
            <a:endParaRPr lang="en-KZ" dirty="0"/>
          </a:p>
        </p:txBody>
      </p:sp>
    </p:spTree>
    <p:extLst>
      <p:ext uri="{BB962C8B-B14F-4D97-AF65-F5344CB8AC3E}">
        <p14:creationId xmlns:p14="http://schemas.microsoft.com/office/powerpoint/2010/main" val="450118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C717-88BD-914E-7FCE-EADBF1D7486A}"/>
              </a:ext>
            </a:extLst>
          </p:cNvPr>
          <p:cNvSpPr>
            <a:spLocks noGrp="1"/>
          </p:cNvSpPr>
          <p:nvPr>
            <p:ph type="title"/>
          </p:nvPr>
        </p:nvSpPr>
        <p:spPr/>
        <p:txBody>
          <a:bodyPr/>
          <a:lstStyle/>
          <a:p>
            <a:r>
              <a:rPr lang="en-US" b="0" i="0" dirty="0">
                <a:solidFill>
                  <a:srgbClr val="374151"/>
                </a:solidFill>
                <a:effectLst/>
                <a:latin typeface="Söhne"/>
              </a:rPr>
              <a:t>Swift Concurrency</a:t>
            </a:r>
            <a:endParaRPr lang="en-KZ" dirty="0"/>
          </a:p>
        </p:txBody>
      </p:sp>
      <p:sp>
        <p:nvSpPr>
          <p:cNvPr id="3" name="Content Placeholder 2">
            <a:extLst>
              <a:ext uri="{FF2B5EF4-FFF2-40B4-BE49-F238E27FC236}">
                <a16:creationId xmlns:a16="http://schemas.microsoft.com/office/drawing/2014/main" id="{2BF828BD-377F-E054-AEBC-A5FF8C8687E7}"/>
              </a:ext>
            </a:extLst>
          </p:cNvPr>
          <p:cNvSpPr>
            <a:spLocks noGrp="1"/>
          </p:cNvSpPr>
          <p:nvPr>
            <p:ph idx="1"/>
          </p:nvPr>
        </p:nvSpPr>
        <p:spPr>
          <a:xfrm>
            <a:off x="838200" y="1825625"/>
            <a:ext cx="10515600" cy="3136668"/>
          </a:xfrm>
        </p:spPr>
        <p:txBody>
          <a:bodyPr/>
          <a:lstStyle/>
          <a:p>
            <a:r>
              <a:rPr lang="en-US" b="0" i="0" dirty="0">
                <a:solidFill>
                  <a:srgbClr val="374151"/>
                </a:solidFill>
                <a:effectLst/>
                <a:latin typeface="Söhne"/>
              </a:rPr>
              <a:t>Swift Concurrency </a:t>
            </a:r>
            <a:r>
              <a:rPr lang="ru-RU" b="0" i="0" dirty="0">
                <a:solidFill>
                  <a:srgbClr val="374151"/>
                </a:solidFill>
                <a:effectLst/>
                <a:latin typeface="Söhne"/>
              </a:rPr>
              <a:t>предоставляет разработчикам мощный и безопасный инструментарий для написания параллельного кода в </a:t>
            </a:r>
            <a:r>
              <a:rPr lang="en-US" b="0" i="0" dirty="0">
                <a:solidFill>
                  <a:srgbClr val="374151"/>
                </a:solidFill>
                <a:effectLst/>
                <a:latin typeface="Söhne"/>
              </a:rPr>
              <a:t>Swift. </a:t>
            </a:r>
            <a:r>
              <a:rPr lang="ru-RU" b="0" i="0" dirty="0">
                <a:solidFill>
                  <a:srgbClr val="374151"/>
                </a:solidFill>
                <a:effectLst/>
                <a:latin typeface="Söhne"/>
              </a:rPr>
              <a:t>Этот подход позволяет упростить написание кода и избежать распространенных проблем, связанных с блокировками, гонками данных и утечками памяти.</a:t>
            </a:r>
            <a:endParaRPr lang="en-KZ" dirty="0"/>
          </a:p>
        </p:txBody>
      </p:sp>
    </p:spTree>
    <p:extLst>
      <p:ext uri="{BB962C8B-B14F-4D97-AF65-F5344CB8AC3E}">
        <p14:creationId xmlns:p14="http://schemas.microsoft.com/office/powerpoint/2010/main" val="808472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2331-090C-E67B-5980-64230F49EE63}"/>
              </a:ext>
            </a:extLst>
          </p:cNvPr>
          <p:cNvSpPr>
            <a:spLocks noGrp="1"/>
          </p:cNvSpPr>
          <p:nvPr>
            <p:ph type="title"/>
          </p:nvPr>
        </p:nvSpPr>
        <p:spPr/>
        <p:txBody>
          <a:bodyPr/>
          <a:lstStyle/>
          <a:p>
            <a:r>
              <a:rPr lang="en-KZ" dirty="0"/>
              <a:t>Open a project</a:t>
            </a:r>
          </a:p>
        </p:txBody>
      </p:sp>
      <p:sp>
        <p:nvSpPr>
          <p:cNvPr id="3" name="Content Placeholder 2">
            <a:extLst>
              <a:ext uri="{FF2B5EF4-FFF2-40B4-BE49-F238E27FC236}">
                <a16:creationId xmlns:a16="http://schemas.microsoft.com/office/drawing/2014/main" id="{5360261A-E1ED-5153-1091-D33C6A679CA9}"/>
              </a:ext>
            </a:extLst>
          </p:cNvPr>
          <p:cNvSpPr>
            <a:spLocks noGrp="1"/>
          </p:cNvSpPr>
          <p:nvPr>
            <p:ph idx="1"/>
          </p:nvPr>
        </p:nvSpPr>
        <p:spPr/>
        <p:txBody>
          <a:bodyPr/>
          <a:lstStyle/>
          <a:p>
            <a:r>
              <a:rPr lang="en-US" dirty="0"/>
              <a:t>P</a:t>
            </a:r>
            <a:r>
              <a:rPr lang="en-KZ" dirty="0"/>
              <a:t>layground </a:t>
            </a:r>
          </a:p>
        </p:txBody>
      </p:sp>
    </p:spTree>
    <p:extLst>
      <p:ext uri="{BB962C8B-B14F-4D97-AF65-F5344CB8AC3E}">
        <p14:creationId xmlns:p14="http://schemas.microsoft.com/office/powerpoint/2010/main" val="9956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9FE3-7FCF-8950-B13A-B5D650610596}"/>
              </a:ext>
            </a:extLst>
          </p:cNvPr>
          <p:cNvSpPr>
            <a:spLocks noGrp="1"/>
          </p:cNvSpPr>
          <p:nvPr>
            <p:ph type="title"/>
          </p:nvPr>
        </p:nvSpPr>
        <p:spPr/>
        <p:txBody>
          <a:bodyPr/>
          <a:lstStyle/>
          <a:p>
            <a:r>
              <a:rPr lang="ru-RU" dirty="0"/>
              <a:t>Выберите свой инструмент</a:t>
            </a:r>
            <a:endParaRPr lang="en-KZ" dirty="0"/>
          </a:p>
        </p:txBody>
      </p:sp>
      <p:sp>
        <p:nvSpPr>
          <p:cNvPr id="3" name="Content Placeholder 2">
            <a:extLst>
              <a:ext uri="{FF2B5EF4-FFF2-40B4-BE49-F238E27FC236}">
                <a16:creationId xmlns:a16="http://schemas.microsoft.com/office/drawing/2014/main" id="{1498A4A5-981F-F3AD-ED0A-0918CE9A7200}"/>
              </a:ext>
            </a:extLst>
          </p:cNvPr>
          <p:cNvSpPr>
            <a:spLocks noGrp="1"/>
          </p:cNvSpPr>
          <p:nvPr>
            <p:ph idx="1"/>
          </p:nvPr>
        </p:nvSpPr>
        <p:spPr>
          <a:xfrm>
            <a:off x="838200" y="1825625"/>
            <a:ext cx="10515600" cy="1999243"/>
          </a:xfrm>
        </p:spPr>
        <p:txBody>
          <a:bodyPr/>
          <a:lstStyle/>
          <a:p>
            <a:r>
              <a:rPr lang="en-US" dirty="0"/>
              <a:t>GCD</a:t>
            </a:r>
          </a:p>
          <a:p>
            <a:r>
              <a:rPr lang="en-US" dirty="0"/>
              <a:t>(NS)Operation</a:t>
            </a:r>
          </a:p>
          <a:p>
            <a:r>
              <a:rPr lang="en-US" dirty="0"/>
              <a:t>Swift Concurrency</a:t>
            </a:r>
            <a:endParaRPr lang="en-KZ" dirty="0"/>
          </a:p>
        </p:txBody>
      </p:sp>
    </p:spTree>
    <p:extLst>
      <p:ext uri="{BB962C8B-B14F-4D97-AF65-F5344CB8AC3E}">
        <p14:creationId xmlns:p14="http://schemas.microsoft.com/office/powerpoint/2010/main" val="2186295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8C95-DA63-498E-BF24-0F402276D40E}"/>
              </a:ext>
            </a:extLst>
          </p:cNvPr>
          <p:cNvSpPr>
            <a:spLocks noGrp="1"/>
          </p:cNvSpPr>
          <p:nvPr>
            <p:ph type="title"/>
          </p:nvPr>
        </p:nvSpPr>
        <p:spPr/>
        <p:txBody>
          <a:bodyPr/>
          <a:lstStyle/>
          <a:p>
            <a:r>
              <a:rPr lang="ru-RU" b="0" i="0" dirty="0">
                <a:solidFill>
                  <a:srgbClr val="111111"/>
                </a:solidFill>
                <a:effectLst/>
                <a:latin typeface="Fira Sans" panose="020B0503050000020004" pitchFamily="34" charset="0"/>
              </a:rPr>
              <a:t>Проблемы многопоточности</a:t>
            </a:r>
            <a:endParaRPr lang="en-KZ" dirty="0"/>
          </a:p>
        </p:txBody>
      </p:sp>
      <p:sp>
        <p:nvSpPr>
          <p:cNvPr id="3" name="Content Placeholder 2">
            <a:extLst>
              <a:ext uri="{FF2B5EF4-FFF2-40B4-BE49-F238E27FC236}">
                <a16:creationId xmlns:a16="http://schemas.microsoft.com/office/drawing/2014/main" id="{3BDF3B61-5AC3-639E-B3DF-368D73924C73}"/>
              </a:ext>
            </a:extLst>
          </p:cNvPr>
          <p:cNvSpPr>
            <a:spLocks noGrp="1"/>
          </p:cNvSpPr>
          <p:nvPr>
            <p:ph idx="1"/>
          </p:nvPr>
        </p:nvSpPr>
        <p:spPr/>
        <p:txBody>
          <a:bodyPr/>
          <a:lstStyle/>
          <a:p>
            <a:pPr algn="l">
              <a:buFont typeface="Arial" panose="020B0604020202020204" pitchFamily="34" charset="0"/>
              <a:buChar char="•"/>
            </a:pPr>
            <a:r>
              <a:rPr lang="en-US" b="0" i="0" dirty="0">
                <a:solidFill>
                  <a:srgbClr val="111111"/>
                </a:solidFill>
                <a:effectLst/>
                <a:latin typeface="-apple-system"/>
              </a:rPr>
              <a:t>c</a:t>
            </a:r>
            <a:r>
              <a:rPr lang="ru-RU" b="0" i="0" dirty="0" err="1">
                <a:solidFill>
                  <a:srgbClr val="111111"/>
                </a:solidFill>
                <a:effectLst/>
                <a:latin typeface="-apple-system"/>
              </a:rPr>
              <a:t>остояние</a:t>
            </a:r>
            <a:r>
              <a:rPr lang="ru-RU" b="0" i="0" dirty="0">
                <a:solidFill>
                  <a:srgbClr val="111111"/>
                </a:solidFill>
                <a:effectLst/>
                <a:latin typeface="-apple-system"/>
              </a:rPr>
              <a:t> гонки (</a:t>
            </a:r>
            <a:r>
              <a:rPr lang="en-US" b="1" i="0" dirty="0">
                <a:solidFill>
                  <a:srgbClr val="111111"/>
                </a:solidFill>
                <a:effectLst/>
                <a:latin typeface="-apple-system"/>
              </a:rPr>
              <a:t>race condition</a:t>
            </a:r>
            <a:r>
              <a:rPr lang="en-US" b="0" i="0" dirty="0">
                <a:solidFill>
                  <a:srgbClr val="111111"/>
                </a:solidFill>
                <a:effectLst/>
                <a:latin typeface="-apple-system"/>
              </a:rPr>
              <a:t>) — </a:t>
            </a:r>
            <a:r>
              <a:rPr lang="ru-RU" b="0" i="0" dirty="0">
                <a:solidFill>
                  <a:srgbClr val="111111"/>
                </a:solidFill>
                <a:effectLst/>
                <a:latin typeface="-apple-system"/>
              </a:rPr>
              <a:t>ошибка проектирования многопоточной системы или приложения, при которой работа системы или приложения зависит от того, в каком порядке выполняются части кода</a:t>
            </a:r>
          </a:p>
          <a:p>
            <a:pPr algn="l">
              <a:buFont typeface="Arial" panose="020B0604020202020204" pitchFamily="34" charset="0"/>
              <a:buChar char="•"/>
            </a:pPr>
            <a:r>
              <a:rPr lang="ru-RU" b="0" i="0" dirty="0">
                <a:solidFill>
                  <a:srgbClr val="111111"/>
                </a:solidFill>
                <a:effectLst/>
                <a:latin typeface="-apple-system"/>
              </a:rPr>
              <a:t>инверсия приоритетов (</a:t>
            </a:r>
            <a:r>
              <a:rPr lang="en-US" b="1" i="0" dirty="0">
                <a:solidFill>
                  <a:srgbClr val="111111"/>
                </a:solidFill>
                <a:effectLst/>
                <a:latin typeface="-apple-system"/>
              </a:rPr>
              <a:t>priority inversion</a:t>
            </a:r>
            <a:r>
              <a:rPr lang="en-US" b="0" i="0" dirty="0">
                <a:solidFill>
                  <a:srgbClr val="111111"/>
                </a:solidFill>
                <a:effectLst/>
                <a:latin typeface="-apple-system"/>
              </a:rPr>
              <a:t>)</a:t>
            </a:r>
          </a:p>
          <a:p>
            <a:pPr algn="l">
              <a:buFont typeface="Arial" panose="020B0604020202020204" pitchFamily="34" charset="0"/>
              <a:buChar char="•"/>
            </a:pPr>
            <a:r>
              <a:rPr lang="ru-RU" b="0" i="0" dirty="0">
                <a:solidFill>
                  <a:srgbClr val="111111"/>
                </a:solidFill>
                <a:effectLst/>
                <a:latin typeface="-apple-system"/>
              </a:rPr>
              <a:t>взаимная блокировка (</a:t>
            </a:r>
            <a:r>
              <a:rPr lang="en-US" b="1" i="0" dirty="0">
                <a:solidFill>
                  <a:srgbClr val="111111"/>
                </a:solidFill>
                <a:effectLst/>
                <a:latin typeface="-apple-system"/>
              </a:rPr>
              <a:t>deadlock</a:t>
            </a:r>
            <a:r>
              <a:rPr lang="en-US" b="0" i="0" dirty="0">
                <a:solidFill>
                  <a:srgbClr val="111111"/>
                </a:solidFill>
                <a:effectLst/>
                <a:latin typeface="-apple-system"/>
              </a:rPr>
              <a:t>) — </a:t>
            </a:r>
            <a:r>
              <a:rPr lang="ru-RU" b="0" i="0" dirty="0">
                <a:solidFill>
                  <a:srgbClr val="111111"/>
                </a:solidFill>
                <a:effectLst/>
                <a:latin typeface="-apple-system"/>
              </a:rPr>
              <a:t>ситуация в многопоточной системе, при которой несколько потоков находятся в состоянии бесконечного ожидания ресурсов, занятых самими этими потоками</a:t>
            </a:r>
          </a:p>
          <a:p>
            <a:pPr marL="0" indent="0">
              <a:buNone/>
            </a:pPr>
            <a:r>
              <a:rPr lang="en-US" dirty="0">
                <a:hlinkClick r:id="rId2"/>
              </a:rPr>
              <a:t>https://</a:t>
            </a:r>
            <a:r>
              <a:rPr lang="en-US" dirty="0" err="1">
                <a:hlinkClick r:id="rId2"/>
              </a:rPr>
              <a:t>habr.com</a:t>
            </a:r>
            <a:r>
              <a:rPr lang="en-US" dirty="0">
                <a:hlinkClick r:id="rId2"/>
              </a:rPr>
              <a:t>/</a:t>
            </a:r>
            <a:r>
              <a:rPr lang="en-US" dirty="0" err="1">
                <a:hlinkClick r:id="rId2"/>
              </a:rPr>
              <a:t>ru</a:t>
            </a:r>
            <a:r>
              <a:rPr lang="en-US" dirty="0">
                <a:hlinkClick r:id="rId2"/>
              </a:rPr>
              <a:t>/articles/320152/</a:t>
            </a:r>
            <a:endParaRPr lang="en-KZ" dirty="0"/>
          </a:p>
        </p:txBody>
      </p:sp>
    </p:spTree>
    <p:extLst>
      <p:ext uri="{BB962C8B-B14F-4D97-AF65-F5344CB8AC3E}">
        <p14:creationId xmlns:p14="http://schemas.microsoft.com/office/powerpoint/2010/main" val="596918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2429-17EE-8582-80A4-481C8BA0CAFD}"/>
              </a:ext>
            </a:extLst>
          </p:cNvPr>
          <p:cNvSpPr>
            <a:spLocks noGrp="1"/>
          </p:cNvSpPr>
          <p:nvPr>
            <p:ph type="title"/>
          </p:nvPr>
        </p:nvSpPr>
        <p:spPr/>
        <p:txBody>
          <a:bodyPr/>
          <a:lstStyle/>
          <a:p>
            <a:r>
              <a:rPr lang="ru-RU" dirty="0"/>
              <a:t>Особенности </a:t>
            </a:r>
            <a:r>
              <a:rPr lang="ru-RU" dirty="0" err="1"/>
              <a:t>кодинга</a:t>
            </a:r>
            <a:r>
              <a:rPr lang="ru-RU" dirty="0"/>
              <a:t> в </a:t>
            </a:r>
            <a:r>
              <a:rPr lang="en-US" dirty="0"/>
              <a:t>One Technologies</a:t>
            </a:r>
            <a:endParaRPr lang="en-KZ" dirty="0"/>
          </a:p>
        </p:txBody>
      </p:sp>
      <p:sp>
        <p:nvSpPr>
          <p:cNvPr id="3" name="Content Placeholder 2">
            <a:extLst>
              <a:ext uri="{FF2B5EF4-FFF2-40B4-BE49-F238E27FC236}">
                <a16:creationId xmlns:a16="http://schemas.microsoft.com/office/drawing/2014/main" id="{007725EE-203C-4CAD-3307-CD397E3C94A9}"/>
              </a:ext>
            </a:extLst>
          </p:cNvPr>
          <p:cNvSpPr>
            <a:spLocks noGrp="1"/>
          </p:cNvSpPr>
          <p:nvPr>
            <p:ph idx="1"/>
          </p:nvPr>
        </p:nvSpPr>
        <p:spPr/>
        <p:txBody>
          <a:bodyPr>
            <a:normAutofit/>
          </a:bodyPr>
          <a:lstStyle/>
          <a:p>
            <a:r>
              <a:rPr lang="en-US" sz="3200" dirty="0">
                <a:effectLst/>
                <a:latin typeface="Calibri" panose="020F0502020204030204" pitchFamily="34" charset="0"/>
              </a:rPr>
              <a:t>Cell Configurator, Coordinator, Router </a:t>
            </a:r>
            <a:endParaRPr lang="en-US" sz="4400" dirty="0">
              <a:effectLst/>
            </a:endParaRPr>
          </a:p>
        </p:txBody>
      </p:sp>
    </p:spTree>
    <p:extLst>
      <p:ext uri="{BB962C8B-B14F-4D97-AF65-F5344CB8AC3E}">
        <p14:creationId xmlns:p14="http://schemas.microsoft.com/office/powerpoint/2010/main" val="4244118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D229-91AD-31E9-EFCD-DA79745DB3B6}"/>
              </a:ext>
            </a:extLst>
          </p:cNvPr>
          <p:cNvSpPr>
            <a:spLocks noGrp="1"/>
          </p:cNvSpPr>
          <p:nvPr>
            <p:ph type="title"/>
          </p:nvPr>
        </p:nvSpPr>
        <p:spPr/>
        <p:txBody>
          <a:bodyPr/>
          <a:lstStyle/>
          <a:p>
            <a:r>
              <a:rPr lang="ru-RU" dirty="0"/>
              <a:t>Погружаемся в проект</a:t>
            </a:r>
            <a:endParaRPr lang="en-KZ" dirty="0"/>
          </a:p>
        </p:txBody>
      </p:sp>
      <p:sp>
        <p:nvSpPr>
          <p:cNvPr id="3" name="Content Placeholder 2">
            <a:extLst>
              <a:ext uri="{FF2B5EF4-FFF2-40B4-BE49-F238E27FC236}">
                <a16:creationId xmlns:a16="http://schemas.microsoft.com/office/drawing/2014/main" id="{A303E019-7288-9982-93B0-8F893BEFEA87}"/>
              </a:ext>
            </a:extLst>
          </p:cNvPr>
          <p:cNvSpPr>
            <a:spLocks noGrp="1"/>
          </p:cNvSpPr>
          <p:nvPr>
            <p:ph idx="1"/>
          </p:nvPr>
        </p:nvSpPr>
        <p:spPr/>
        <p:txBody>
          <a:bodyPr/>
          <a:lstStyle/>
          <a:p>
            <a:r>
              <a:rPr lang="en-KZ" dirty="0"/>
              <a:t>Forte</a:t>
            </a:r>
          </a:p>
        </p:txBody>
      </p:sp>
    </p:spTree>
    <p:extLst>
      <p:ext uri="{BB962C8B-B14F-4D97-AF65-F5344CB8AC3E}">
        <p14:creationId xmlns:p14="http://schemas.microsoft.com/office/powerpoint/2010/main" val="181170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F035E928-72FF-B39C-870C-121DC296600E}"/>
              </a:ext>
            </a:extLst>
          </p:cNvPr>
          <p:cNvPicPr>
            <a:picLocks noGrp="1" noChangeAspect="1"/>
          </p:cNvPicPr>
          <p:nvPr>
            <p:ph idx="1"/>
          </p:nvPr>
        </p:nvPicPr>
        <p:blipFill>
          <a:blip r:embed="rId2"/>
          <a:stretch>
            <a:fillRect/>
          </a:stretch>
        </p:blipFill>
        <p:spPr>
          <a:xfrm>
            <a:off x="3568130" y="643467"/>
            <a:ext cx="5055740" cy="5571066"/>
          </a:xfrm>
          <a:prstGeom prst="rect">
            <a:avLst/>
          </a:prstGeom>
        </p:spPr>
      </p:pic>
    </p:spTree>
    <p:extLst>
      <p:ext uri="{BB962C8B-B14F-4D97-AF65-F5344CB8AC3E}">
        <p14:creationId xmlns:p14="http://schemas.microsoft.com/office/powerpoint/2010/main" val="3060702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EC63-38B4-C2FE-53A1-CAAA121E7B06}"/>
              </a:ext>
            </a:extLst>
          </p:cNvPr>
          <p:cNvSpPr>
            <a:spLocks noGrp="1"/>
          </p:cNvSpPr>
          <p:nvPr>
            <p:ph type="title"/>
          </p:nvPr>
        </p:nvSpPr>
        <p:spPr/>
        <p:txBody>
          <a:bodyPr/>
          <a:lstStyle/>
          <a:p>
            <a:r>
              <a:rPr lang="ru-RU" dirty="0"/>
              <a:t>Ресурсы</a:t>
            </a:r>
            <a:endParaRPr lang="en-KZ" dirty="0"/>
          </a:p>
        </p:txBody>
      </p:sp>
      <p:sp>
        <p:nvSpPr>
          <p:cNvPr id="3" name="Content Placeholder 2">
            <a:extLst>
              <a:ext uri="{FF2B5EF4-FFF2-40B4-BE49-F238E27FC236}">
                <a16:creationId xmlns:a16="http://schemas.microsoft.com/office/drawing/2014/main" id="{4F37524C-F722-6E47-9D03-5043992BBDA4}"/>
              </a:ext>
            </a:extLst>
          </p:cNvPr>
          <p:cNvSpPr>
            <a:spLocks noGrp="1"/>
          </p:cNvSpPr>
          <p:nvPr>
            <p:ph idx="1"/>
          </p:nvPr>
        </p:nvSpPr>
        <p:spPr/>
        <p:txBody>
          <a:bodyPr/>
          <a:lstStyle/>
          <a:p>
            <a:r>
              <a:rPr lang="en-US" dirty="0">
                <a:hlinkClick r:id="rId2"/>
              </a:rPr>
              <a:t>https://</a:t>
            </a:r>
            <a:r>
              <a:rPr lang="en-US" dirty="0" err="1">
                <a:hlinkClick r:id="rId2"/>
              </a:rPr>
              <a:t>drive.google.com</a:t>
            </a:r>
            <a:r>
              <a:rPr lang="en-US" dirty="0">
                <a:hlinkClick r:id="rId2"/>
              </a:rPr>
              <a:t>/drive/folders/19xCldbBBxHMLbU1dHq1O_eExd6Q51pWo</a:t>
            </a:r>
            <a:endParaRPr lang="en-KZ" dirty="0"/>
          </a:p>
        </p:txBody>
      </p:sp>
    </p:spTree>
    <p:extLst>
      <p:ext uri="{BB962C8B-B14F-4D97-AF65-F5344CB8AC3E}">
        <p14:creationId xmlns:p14="http://schemas.microsoft.com/office/powerpoint/2010/main" val="265974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Graphical user interface, diagram&#10;&#10;Description automatically generated">
            <a:extLst>
              <a:ext uri="{FF2B5EF4-FFF2-40B4-BE49-F238E27FC236}">
                <a16:creationId xmlns:a16="http://schemas.microsoft.com/office/drawing/2014/main" id="{5FBF7F74-95FF-B603-7243-C9E249C526A5}"/>
              </a:ext>
            </a:extLst>
          </p:cNvPr>
          <p:cNvPicPr>
            <a:picLocks noGrp="1" noChangeAspect="1"/>
          </p:cNvPicPr>
          <p:nvPr>
            <p:ph idx="1"/>
          </p:nvPr>
        </p:nvPicPr>
        <p:blipFill>
          <a:blip r:embed="rId2"/>
          <a:stretch>
            <a:fillRect/>
          </a:stretch>
        </p:blipFill>
        <p:spPr>
          <a:xfrm>
            <a:off x="643467" y="581891"/>
            <a:ext cx="10905066" cy="5627447"/>
          </a:xfrm>
          <a:prstGeom prst="rect">
            <a:avLst/>
          </a:prstGeom>
        </p:spPr>
      </p:pic>
    </p:spTree>
    <p:extLst>
      <p:ext uri="{BB962C8B-B14F-4D97-AF65-F5344CB8AC3E}">
        <p14:creationId xmlns:p14="http://schemas.microsoft.com/office/powerpoint/2010/main" val="2918042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C374009-E19A-69CE-5A1E-08812EA244B5}"/>
              </a:ext>
            </a:extLst>
          </p:cNvPr>
          <p:cNvSpPr>
            <a:spLocks noGrp="1"/>
          </p:cNvSpPr>
          <p:nvPr>
            <p:ph idx="1"/>
          </p:nvPr>
        </p:nvSpPr>
        <p:spPr>
          <a:xfrm>
            <a:off x="838201" y="2962279"/>
            <a:ext cx="3799425" cy="3143241"/>
          </a:xfrm>
        </p:spPr>
        <p:txBody>
          <a:bodyPr>
            <a:normAutofit/>
          </a:bodyPr>
          <a:lstStyle/>
          <a:p>
            <a:r>
              <a:rPr lang="ru-RU" sz="2000" dirty="0"/>
              <a:t>Поздравляю всех с завершением курса</a:t>
            </a:r>
            <a:endParaRPr lang="en-US" sz="2000" dirty="0"/>
          </a:p>
        </p:txBody>
      </p:sp>
      <p:pic>
        <p:nvPicPr>
          <p:cNvPr id="5" name="Content Placeholder 4" descr="Logo, company name&#10;&#10;Description automatically generated">
            <a:extLst>
              <a:ext uri="{FF2B5EF4-FFF2-40B4-BE49-F238E27FC236}">
                <a16:creationId xmlns:a16="http://schemas.microsoft.com/office/drawing/2014/main" id="{1A7D36D4-E786-917E-35EF-3F3749F46D96}"/>
              </a:ext>
            </a:extLst>
          </p:cNvPr>
          <p:cNvPicPr>
            <a:picLocks noChangeAspect="1"/>
          </p:cNvPicPr>
          <p:nvPr/>
        </p:nvPicPr>
        <p:blipFill rotWithShape="1">
          <a:blip r:embed="rId2"/>
          <a:srcRect t="2125" r="-1" b="2380"/>
          <a:stretch/>
        </p:blipFill>
        <p:spPr>
          <a:xfrm>
            <a:off x="5010386" y="10"/>
            <a:ext cx="7181613" cy="6857990"/>
          </a:xfrm>
          <a:prstGeom prst="rect">
            <a:avLst/>
          </a:prstGeom>
          <a:effectLst/>
        </p:spPr>
      </p:pic>
    </p:spTree>
    <p:extLst>
      <p:ext uri="{BB962C8B-B14F-4D97-AF65-F5344CB8AC3E}">
        <p14:creationId xmlns:p14="http://schemas.microsoft.com/office/powerpoint/2010/main" val="358833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6355-570E-1D9E-AD6B-8E7F8D14754F}"/>
              </a:ext>
            </a:extLst>
          </p:cNvPr>
          <p:cNvSpPr>
            <a:spLocks noGrp="1"/>
          </p:cNvSpPr>
          <p:nvPr>
            <p:ph type="title"/>
          </p:nvPr>
        </p:nvSpPr>
        <p:spPr/>
        <p:txBody>
          <a:bodyPr/>
          <a:lstStyle/>
          <a:p>
            <a:r>
              <a:rPr lang="ru-RU" dirty="0"/>
              <a:t>Очереди и потоки, в чём разница?</a:t>
            </a:r>
            <a:endParaRPr lang="en-KZ" dirty="0"/>
          </a:p>
        </p:txBody>
      </p:sp>
      <p:sp>
        <p:nvSpPr>
          <p:cNvPr id="3" name="Content Placeholder 2">
            <a:extLst>
              <a:ext uri="{FF2B5EF4-FFF2-40B4-BE49-F238E27FC236}">
                <a16:creationId xmlns:a16="http://schemas.microsoft.com/office/drawing/2014/main" id="{CEBAD91B-9F11-FCCA-1C1E-18A24911576D}"/>
              </a:ext>
            </a:extLst>
          </p:cNvPr>
          <p:cNvSpPr>
            <a:spLocks noGrp="1"/>
          </p:cNvSpPr>
          <p:nvPr>
            <p:ph idx="1"/>
          </p:nvPr>
        </p:nvSpPr>
        <p:spPr/>
        <p:txBody>
          <a:bodyPr/>
          <a:lstStyle/>
          <a:p>
            <a:r>
              <a:rPr lang="ru-RU" b="0" i="0" dirty="0">
                <a:solidFill>
                  <a:srgbClr val="374151"/>
                </a:solidFill>
                <a:effectLst/>
                <a:latin typeface="Söhne"/>
              </a:rPr>
              <a:t>основное отличие между очередями и потоками заключается в уровне абстракции. Очереди являются высокоуровневыми абстракциями, которые предоставляют простой интерфейс для управления параллелизмом, тогда как потоки являются низкоуровневыми абстракциями операционной системы, которые предоставляют больший уровень контроля, но требуют большего усилия для использования.</a:t>
            </a:r>
            <a:endParaRPr lang="en-KZ" dirty="0"/>
          </a:p>
        </p:txBody>
      </p:sp>
    </p:spTree>
    <p:extLst>
      <p:ext uri="{BB962C8B-B14F-4D97-AF65-F5344CB8AC3E}">
        <p14:creationId xmlns:p14="http://schemas.microsoft.com/office/powerpoint/2010/main" val="407812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E4D3-48E9-30E2-E75C-A92B9D4CA166}"/>
              </a:ext>
            </a:extLst>
          </p:cNvPr>
          <p:cNvSpPr>
            <a:spLocks noGrp="1"/>
          </p:cNvSpPr>
          <p:nvPr>
            <p:ph type="title"/>
          </p:nvPr>
        </p:nvSpPr>
        <p:spPr/>
        <p:txBody>
          <a:bodyPr/>
          <a:lstStyle/>
          <a:p>
            <a:r>
              <a:rPr lang="ru-RU" dirty="0"/>
              <a:t>Абстракции</a:t>
            </a:r>
            <a:endParaRPr lang="en-KZ" dirty="0"/>
          </a:p>
        </p:txBody>
      </p:sp>
      <p:sp>
        <p:nvSpPr>
          <p:cNvPr id="3" name="Content Placeholder 2">
            <a:extLst>
              <a:ext uri="{FF2B5EF4-FFF2-40B4-BE49-F238E27FC236}">
                <a16:creationId xmlns:a16="http://schemas.microsoft.com/office/drawing/2014/main" id="{25940FF1-9BFA-92EC-A78D-B9EDAE4E0E38}"/>
              </a:ext>
            </a:extLst>
          </p:cNvPr>
          <p:cNvSpPr>
            <a:spLocks noGrp="1"/>
          </p:cNvSpPr>
          <p:nvPr>
            <p:ph idx="1"/>
          </p:nvPr>
        </p:nvSpPr>
        <p:spPr/>
        <p:txBody>
          <a:bodyPr/>
          <a:lstStyle/>
          <a:p>
            <a:r>
              <a:rPr lang="ru-RU" dirty="0"/>
              <a:t>Низкоуровневые абстракции</a:t>
            </a:r>
            <a:r>
              <a:rPr lang="en-US" dirty="0"/>
              <a:t>(</a:t>
            </a:r>
            <a:r>
              <a:rPr lang="en-US" dirty="0" err="1"/>
              <a:t>pthreads</a:t>
            </a:r>
            <a:r>
              <a:rPr lang="en-US" dirty="0"/>
              <a:t>) </a:t>
            </a:r>
            <a:r>
              <a:rPr lang="en-US" dirty="0" err="1"/>
              <a:t>pthreads.create</a:t>
            </a:r>
            <a:r>
              <a:rPr lang="en-US" dirty="0"/>
              <a:t>()</a:t>
            </a:r>
            <a:endParaRPr lang="ru-RU" dirty="0"/>
          </a:p>
          <a:p>
            <a:r>
              <a:rPr lang="ru-RU" dirty="0"/>
              <a:t>Высокоуровневые абстракции(</a:t>
            </a:r>
            <a:r>
              <a:rPr lang="en-US" dirty="0"/>
              <a:t>GCD, (NS)</a:t>
            </a:r>
            <a:r>
              <a:rPr lang="en-US" dirty="0" err="1"/>
              <a:t>OperationQueue</a:t>
            </a:r>
            <a:r>
              <a:rPr lang="en-US" dirty="0"/>
              <a:t>)</a:t>
            </a:r>
            <a:endParaRPr lang="en-KZ" dirty="0"/>
          </a:p>
        </p:txBody>
      </p:sp>
    </p:spTree>
    <p:extLst>
      <p:ext uri="{BB962C8B-B14F-4D97-AF65-F5344CB8AC3E}">
        <p14:creationId xmlns:p14="http://schemas.microsoft.com/office/powerpoint/2010/main" val="310492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1FD8-75EB-6A7B-6139-7921817C694C}"/>
              </a:ext>
            </a:extLst>
          </p:cNvPr>
          <p:cNvSpPr>
            <a:spLocks noGrp="1"/>
          </p:cNvSpPr>
          <p:nvPr>
            <p:ph type="title"/>
          </p:nvPr>
        </p:nvSpPr>
        <p:spPr/>
        <p:txBody>
          <a:bodyPr/>
          <a:lstStyle/>
          <a:p>
            <a:r>
              <a:rPr lang="ru-RU" dirty="0"/>
              <a:t>Низкоуровневые абстракции</a:t>
            </a:r>
            <a:endParaRPr lang="en-KZ" dirty="0"/>
          </a:p>
        </p:txBody>
      </p:sp>
      <p:sp>
        <p:nvSpPr>
          <p:cNvPr id="3" name="Content Placeholder 2">
            <a:extLst>
              <a:ext uri="{FF2B5EF4-FFF2-40B4-BE49-F238E27FC236}">
                <a16:creationId xmlns:a16="http://schemas.microsoft.com/office/drawing/2014/main" id="{7EDCEF0C-C254-AE10-AC72-4448CB958295}"/>
              </a:ext>
            </a:extLst>
          </p:cNvPr>
          <p:cNvSpPr>
            <a:spLocks noGrp="1"/>
          </p:cNvSpPr>
          <p:nvPr>
            <p:ph idx="1"/>
          </p:nvPr>
        </p:nvSpPr>
        <p:spPr/>
        <p:txBody>
          <a:bodyPr/>
          <a:lstStyle/>
          <a:p>
            <a:r>
              <a:rPr lang="ru-RU" b="0" i="0" dirty="0">
                <a:solidFill>
                  <a:srgbClr val="374151"/>
                </a:solidFill>
                <a:effectLst/>
                <a:latin typeface="Söhne"/>
              </a:rPr>
              <a:t>В </a:t>
            </a:r>
            <a:r>
              <a:rPr lang="en-US" b="0" i="0" dirty="0">
                <a:solidFill>
                  <a:srgbClr val="374151"/>
                </a:solidFill>
                <a:effectLst/>
                <a:latin typeface="Söhne"/>
              </a:rPr>
              <a:t>iOS </a:t>
            </a:r>
            <a:r>
              <a:rPr lang="ru-RU" b="0" i="0" dirty="0">
                <a:solidFill>
                  <a:srgbClr val="374151"/>
                </a:solidFill>
                <a:effectLst/>
                <a:latin typeface="Söhne"/>
              </a:rPr>
              <a:t>потоки реализуются как низкоуровневые абстракции операционной системы, называемые потоками ядра (</a:t>
            </a:r>
            <a:r>
              <a:rPr lang="en-US" b="0" i="0" dirty="0">
                <a:solidFill>
                  <a:srgbClr val="374151"/>
                </a:solidFill>
                <a:effectLst/>
                <a:latin typeface="Söhne"/>
              </a:rPr>
              <a:t>kernel threads)</a:t>
            </a:r>
            <a:endParaRPr lang="ru-RU" b="0" i="0" dirty="0">
              <a:solidFill>
                <a:srgbClr val="374151"/>
              </a:solidFill>
              <a:effectLst/>
              <a:latin typeface="Söhne"/>
            </a:endParaRPr>
          </a:p>
          <a:p>
            <a:r>
              <a:rPr lang="ru-RU" b="0" i="0" dirty="0">
                <a:solidFill>
                  <a:srgbClr val="374151"/>
                </a:solidFill>
                <a:effectLst/>
                <a:latin typeface="Söhne"/>
              </a:rPr>
              <a:t>В </a:t>
            </a:r>
            <a:r>
              <a:rPr lang="en-US" b="0" i="0" dirty="0">
                <a:solidFill>
                  <a:srgbClr val="374151"/>
                </a:solidFill>
                <a:effectLst/>
                <a:latin typeface="Söhne"/>
              </a:rPr>
              <a:t>iOS </a:t>
            </a:r>
            <a:r>
              <a:rPr lang="ru-RU" b="0" i="0" dirty="0">
                <a:solidFill>
                  <a:srgbClr val="374151"/>
                </a:solidFill>
                <a:effectLst/>
                <a:latin typeface="Söhne"/>
              </a:rPr>
              <a:t>создание и управление потоками ядра происходит внутри ядра операционной системы, и доступ к этому механизму осуществляется через системные вызовы (</a:t>
            </a:r>
            <a:r>
              <a:rPr lang="en-US" b="0" i="0" dirty="0">
                <a:solidFill>
                  <a:srgbClr val="374151"/>
                </a:solidFill>
                <a:effectLst/>
                <a:latin typeface="Söhne"/>
              </a:rPr>
              <a:t>API). </a:t>
            </a:r>
            <a:r>
              <a:rPr lang="ru-RU" b="0" i="0" dirty="0">
                <a:solidFill>
                  <a:srgbClr val="374151"/>
                </a:solidFill>
                <a:effectLst/>
                <a:latin typeface="Söhne"/>
              </a:rPr>
              <a:t>Например, для создания нового потока можно использовать системный вызов </a:t>
            </a:r>
            <a:r>
              <a:rPr lang="en-US" b="0" i="0" dirty="0" err="1">
                <a:solidFill>
                  <a:srgbClr val="374151"/>
                </a:solidFill>
                <a:effectLst/>
                <a:latin typeface="Söhne"/>
              </a:rPr>
              <a:t>pthread_create</a:t>
            </a:r>
            <a:r>
              <a:rPr lang="en-US" b="0" i="0" dirty="0">
                <a:solidFill>
                  <a:srgbClr val="374151"/>
                </a:solidFill>
                <a:effectLst/>
                <a:latin typeface="Söhne"/>
              </a:rPr>
              <a:t>(). </a:t>
            </a:r>
            <a:r>
              <a:rPr lang="ru-RU" b="0" i="0" dirty="0">
                <a:solidFill>
                  <a:srgbClr val="374151"/>
                </a:solidFill>
                <a:effectLst/>
                <a:latin typeface="Söhne"/>
              </a:rPr>
              <a:t>Потоки создаются в контексте процесса и могут обмениваться данными с другими потоками в рамках процесса.</a:t>
            </a:r>
          </a:p>
          <a:p>
            <a:endParaRPr lang="en-KZ" dirty="0"/>
          </a:p>
        </p:txBody>
      </p:sp>
    </p:spTree>
    <p:extLst>
      <p:ext uri="{BB962C8B-B14F-4D97-AF65-F5344CB8AC3E}">
        <p14:creationId xmlns:p14="http://schemas.microsoft.com/office/powerpoint/2010/main" val="404135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ED56-7B13-0FD2-C04B-92081824ABB3}"/>
              </a:ext>
            </a:extLst>
          </p:cNvPr>
          <p:cNvSpPr>
            <a:spLocks noGrp="1"/>
          </p:cNvSpPr>
          <p:nvPr>
            <p:ph idx="1"/>
          </p:nvPr>
        </p:nvSpPr>
        <p:spPr>
          <a:xfrm>
            <a:off x="692727" y="848880"/>
            <a:ext cx="10515600" cy="4351338"/>
          </a:xfrm>
        </p:spPr>
        <p:txBody>
          <a:bodyPr/>
          <a:lstStyle/>
          <a:p>
            <a:r>
              <a:rPr lang="ru-RU" b="0" i="0" dirty="0">
                <a:solidFill>
                  <a:srgbClr val="374151"/>
                </a:solidFill>
                <a:effectLst/>
                <a:latin typeface="Söhne"/>
              </a:rPr>
              <a:t>Потоки, с другой стороны, являются низкоуровневыми абстракциями операционной системы, которые представляют собой отдельный поток выполнения кода. Каждый поток имеет свой стек вызовов и может выполнять код параллельно с другими потоками. Потоки могут быть созданы напрямую в коде приложения с помощью библиотек, таких как </a:t>
            </a:r>
            <a:r>
              <a:rPr lang="en-US" b="0" i="0" dirty="0" err="1">
                <a:solidFill>
                  <a:srgbClr val="374151"/>
                </a:solidFill>
                <a:effectLst/>
                <a:latin typeface="Söhne"/>
              </a:rPr>
              <a:t>pthreads</a:t>
            </a:r>
            <a:r>
              <a:rPr lang="en-US" b="0" i="0" dirty="0">
                <a:solidFill>
                  <a:srgbClr val="374151"/>
                </a:solidFill>
                <a:effectLst/>
                <a:latin typeface="Söhne"/>
              </a:rPr>
              <a:t>, </a:t>
            </a:r>
            <a:r>
              <a:rPr lang="ru-RU" b="0" i="0" dirty="0">
                <a:solidFill>
                  <a:srgbClr val="374151"/>
                </a:solidFill>
                <a:effectLst/>
                <a:latin typeface="Söhne"/>
              </a:rPr>
              <a:t>или использоваться в более высокоуровневых фреймворках, таких как </a:t>
            </a:r>
            <a:r>
              <a:rPr lang="en-US" b="0" i="0" dirty="0" err="1">
                <a:solidFill>
                  <a:srgbClr val="374151"/>
                </a:solidFill>
                <a:effectLst/>
                <a:latin typeface="Söhne"/>
              </a:rPr>
              <a:t>NSOperationQueue</a:t>
            </a:r>
            <a:r>
              <a:rPr lang="en-US" b="0" i="0" dirty="0">
                <a:solidFill>
                  <a:srgbClr val="374151"/>
                </a:solidFill>
                <a:effectLst/>
                <a:latin typeface="Söhne"/>
              </a:rPr>
              <a:t>.</a:t>
            </a:r>
            <a:endParaRPr lang="en-KZ" dirty="0"/>
          </a:p>
        </p:txBody>
      </p:sp>
    </p:spTree>
    <p:extLst>
      <p:ext uri="{BB962C8B-B14F-4D97-AF65-F5344CB8AC3E}">
        <p14:creationId xmlns:p14="http://schemas.microsoft.com/office/powerpoint/2010/main" val="419052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1397</Words>
  <Application>Microsoft Macintosh PowerPoint</Application>
  <PresentationFormat>Widescreen</PresentationFormat>
  <Paragraphs>91</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-apple-system</vt:lpstr>
      <vt:lpstr>Arial</vt:lpstr>
      <vt:lpstr>Calibri</vt:lpstr>
      <vt:lpstr>Calibri Light</vt:lpstr>
      <vt:lpstr>Fira Sans</vt:lpstr>
      <vt:lpstr>Söhne</vt:lpstr>
      <vt:lpstr>Office Theme</vt:lpstr>
      <vt:lpstr> Многопоточность &amp;&amp; Особенности кодинга в One Technologies  </vt:lpstr>
      <vt:lpstr>Многопоточность</vt:lpstr>
      <vt:lpstr>Подведём итоги</vt:lpstr>
      <vt:lpstr>PowerPoint Presentation</vt:lpstr>
      <vt:lpstr>PowerPoint Presentation</vt:lpstr>
      <vt:lpstr>Очереди и потоки, в чём разница?</vt:lpstr>
      <vt:lpstr>Абстракции</vt:lpstr>
      <vt:lpstr>Низкоуровневые абстракции</vt:lpstr>
      <vt:lpstr>PowerPoint Presentation</vt:lpstr>
      <vt:lpstr>PowerPoint Presentation</vt:lpstr>
      <vt:lpstr>PowerPoint Presentation</vt:lpstr>
      <vt:lpstr>PowerPoint Presentation</vt:lpstr>
      <vt:lpstr>Очереди</vt:lpstr>
      <vt:lpstr>PowerPoint Presentation</vt:lpstr>
      <vt:lpstr>PowerPoint Presentation</vt:lpstr>
      <vt:lpstr>GCD</vt:lpstr>
      <vt:lpstr>Dispatch queue</vt:lpstr>
      <vt:lpstr>global queues </vt:lpstr>
      <vt:lpstr>userInteractive</vt:lpstr>
      <vt:lpstr> DispatchQoS.userInitiated </vt:lpstr>
      <vt:lpstr> background</vt:lpstr>
      <vt:lpstr>.utility</vt:lpstr>
      <vt:lpstr>PowerPoint Presentation</vt:lpstr>
      <vt:lpstr>PowerPoint Presentation</vt:lpstr>
      <vt:lpstr>PowerPoint Presentation</vt:lpstr>
      <vt:lpstr>Пример</vt:lpstr>
      <vt:lpstr>Пример</vt:lpstr>
      <vt:lpstr>Шаги выполнения</vt:lpstr>
      <vt:lpstr>PowerPoint Presentation</vt:lpstr>
      <vt:lpstr>Operation Queues</vt:lpstr>
      <vt:lpstr>PowerPoint Presentation</vt:lpstr>
      <vt:lpstr>PowerPoint Presentation</vt:lpstr>
      <vt:lpstr>PowerPoint Presentation</vt:lpstr>
      <vt:lpstr>PowerPoint Presentation</vt:lpstr>
      <vt:lpstr>Асинхронные операции</vt:lpstr>
      <vt:lpstr>Синхронные операции</vt:lpstr>
      <vt:lpstr>Разница GCD / (NS) Operation</vt:lpstr>
      <vt:lpstr>Swift concurrency(swift 5.5)</vt:lpstr>
      <vt:lpstr>Акторы (Actors)</vt:lpstr>
      <vt:lpstr>Структурированная конкурентная задача</vt:lpstr>
      <vt:lpstr>Асинхронные функции (Async Functions)</vt:lpstr>
      <vt:lpstr>Swift Concurrency</vt:lpstr>
      <vt:lpstr>Open a project</vt:lpstr>
      <vt:lpstr>Выберите свой инструмент</vt:lpstr>
      <vt:lpstr>Проблемы многопоточности</vt:lpstr>
      <vt:lpstr>Особенности кодинга в One Technologies</vt:lpstr>
      <vt:lpstr>Погружаемся в проект</vt:lpstr>
      <vt:lpstr>PowerPoint Presentation</vt:lpstr>
      <vt:lpstr>Ресурсы</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Многопоточность &amp;&amp; Особенности кодинга в One Technologies  </dc:title>
  <dc:creator>Yernur Astanakulov</dc:creator>
  <cp:lastModifiedBy>Yernur Astanakulov</cp:lastModifiedBy>
  <cp:revision>6</cp:revision>
  <dcterms:created xsi:type="dcterms:W3CDTF">2023-04-19T07:27:07Z</dcterms:created>
  <dcterms:modified xsi:type="dcterms:W3CDTF">2023-04-19T12:36:31Z</dcterms:modified>
</cp:coreProperties>
</file>